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Lst>
  <p:notesMasterIdLst>
    <p:notesMasterId r:id="rId35"/>
  </p:notesMasterIdLst>
  <p:sldIdLst>
    <p:sldId id="256" r:id="rId5"/>
    <p:sldId id="257" r:id="rId6"/>
    <p:sldId id="258" r:id="rId7"/>
    <p:sldId id="260" r:id="rId8"/>
    <p:sldId id="261" r:id="rId9"/>
    <p:sldId id="262" r:id="rId10"/>
    <p:sldId id="281" r:id="rId11"/>
    <p:sldId id="263" r:id="rId12"/>
    <p:sldId id="264" r:id="rId13"/>
    <p:sldId id="265" r:id="rId14"/>
    <p:sldId id="280" r:id="rId15"/>
    <p:sldId id="282" r:id="rId16"/>
    <p:sldId id="283" r:id="rId17"/>
    <p:sldId id="267" r:id="rId18"/>
    <p:sldId id="284" r:id="rId19"/>
    <p:sldId id="268" r:id="rId20"/>
    <p:sldId id="269" r:id="rId21"/>
    <p:sldId id="285" r:id="rId22"/>
    <p:sldId id="270" r:id="rId23"/>
    <p:sldId id="271" r:id="rId24"/>
    <p:sldId id="272" r:id="rId25"/>
    <p:sldId id="286" r:id="rId26"/>
    <p:sldId id="273" r:id="rId27"/>
    <p:sldId id="274" r:id="rId28"/>
    <p:sldId id="275" r:id="rId29"/>
    <p:sldId id="287" r:id="rId30"/>
    <p:sldId id="276" r:id="rId31"/>
    <p:sldId id="277" r:id="rId32"/>
    <p:sldId id="278" r:id="rId33"/>
    <p:sldId id="279" r:id="rId34"/>
  </p:sldIdLst>
  <p:sldSz cx="9144000" cy="6858000" type="screen4x3"/>
  <p:notesSz cx="6858000" cy="91440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28" y="-1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5122"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a:p>
        </p:txBody>
      </p:sp>
      <p:sp>
        <p:nvSpPr>
          <p:cNvPr id="5123"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charset="0"/>
                <a:cs typeface="Arial Unicode MS" charset="0"/>
              </a:defRPr>
            </a:lvl1pPr>
          </a:lstStyle>
          <a:p>
            <a:endParaRPr lang="en-US"/>
          </a:p>
        </p:txBody>
      </p:sp>
      <p:sp>
        <p:nvSpPr>
          <p:cNvPr id="5124"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charset="0"/>
                <a:cs typeface="Arial Unicode MS" charset="0"/>
              </a:defRPr>
            </a:lvl1pPr>
          </a:lstStyle>
          <a:p>
            <a:endParaRPr lang="en-US"/>
          </a:p>
        </p:txBody>
      </p:sp>
      <p:sp>
        <p:nvSpPr>
          <p:cNvPr id="5125"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charset="0"/>
                <a:cs typeface="Arial Unicode MS" charset="0"/>
              </a:defRPr>
            </a:lvl1pPr>
          </a:lstStyle>
          <a:p>
            <a:endParaRPr lang="en-US"/>
          </a:p>
        </p:txBody>
      </p:sp>
      <p:sp>
        <p:nvSpPr>
          <p:cNvPr id="5126"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charset="0"/>
                <a:cs typeface="Arial Unicode MS" charset="0"/>
              </a:defRPr>
            </a:lvl1pPr>
          </a:lstStyle>
          <a:p>
            <a:fld id="{1419A03F-29D7-8648-842D-8F3A087C931E}" type="slidenum">
              <a:rPr lang="en-US"/>
              <a:pPr/>
              <a:t>‹#›</a:t>
            </a:fld>
            <a:endParaRPr lang="en-US"/>
          </a:p>
        </p:txBody>
      </p:sp>
    </p:spTree>
    <p:extLst>
      <p:ext uri="{BB962C8B-B14F-4D97-AF65-F5344CB8AC3E}">
        <p14:creationId xmlns:p14="http://schemas.microsoft.com/office/powerpoint/2010/main" val="158820012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F052DFF-EE7E-FC43-B1F0-4C96B8D6FBE7}" type="slidenum">
              <a:rPr lang="en-US"/>
              <a:pPr/>
              <a:t>1</a:t>
            </a:fld>
            <a:endParaRPr lang="en-US"/>
          </a:p>
        </p:txBody>
      </p:sp>
      <p:sp>
        <p:nvSpPr>
          <p:cNvPr id="30721"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072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73BD73D-1CA9-B042-923E-01807E288D70}" type="slidenum">
              <a:rPr lang="en-US"/>
              <a:pPr/>
              <a:t>12</a:t>
            </a:fld>
            <a:endParaRPr lang="en-US"/>
          </a:p>
        </p:txBody>
      </p:sp>
      <p:sp>
        <p:nvSpPr>
          <p:cNvPr id="40961"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6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en-US" sz="2000">
              <a:latin typeface="Arial" charset="0"/>
              <a:ea typeface="SimSun" charset="0"/>
              <a:cs typeface="SimSu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2EB1B2B-1682-6146-8B9E-32475786D308}" type="slidenum">
              <a:rPr lang="en-US"/>
              <a:pPr/>
              <a:t>14</a:t>
            </a:fld>
            <a:endParaRPr lang="en-US"/>
          </a:p>
        </p:txBody>
      </p:sp>
      <p:sp>
        <p:nvSpPr>
          <p:cNvPr id="4198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198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en-US" sz="2000">
              <a:latin typeface="Arial" charset="0"/>
              <a:ea typeface="SimSun" charset="0"/>
              <a:cs typeface="SimSu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8156F22-2568-D84B-BFD0-FD2F6778AF13}" type="slidenum">
              <a:rPr lang="en-US"/>
              <a:pPr/>
              <a:t>16</a:t>
            </a:fld>
            <a:endParaRPr lang="en-US"/>
          </a:p>
        </p:txBody>
      </p:sp>
      <p:sp>
        <p:nvSpPr>
          <p:cNvPr id="4300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301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en-US" sz="2000">
              <a:latin typeface="Arial" charset="0"/>
              <a:ea typeface="SimSun" charset="0"/>
              <a:cs typeface="SimSu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43B852C-CD27-9C4C-B4EB-C6F560A7DC53}" type="slidenum">
              <a:rPr lang="en-US"/>
              <a:pPr/>
              <a:t>17</a:t>
            </a:fld>
            <a:endParaRPr lang="en-US"/>
          </a:p>
        </p:txBody>
      </p:sp>
      <p:sp>
        <p:nvSpPr>
          <p:cNvPr id="4403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403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en-US" sz="2000">
              <a:latin typeface="Arial" charset="0"/>
              <a:ea typeface="SimSun" charset="0"/>
              <a:cs typeface="SimSu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9766D0B-1046-884E-BF46-6461C38FA0F9}" type="slidenum">
              <a:rPr lang="en-US"/>
              <a:pPr/>
              <a:t>19</a:t>
            </a:fld>
            <a:endParaRPr lang="en-US"/>
          </a:p>
        </p:txBody>
      </p:sp>
      <p:sp>
        <p:nvSpPr>
          <p:cNvPr id="45057"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505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en-US" sz="2000">
              <a:latin typeface="Arial" charset="0"/>
              <a:ea typeface="SimSun" charset="0"/>
              <a:cs typeface="SimSu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FCF98E1-5483-8F41-98DB-BCAF7C086D86}" type="slidenum">
              <a:rPr lang="en-US"/>
              <a:pPr/>
              <a:t>20</a:t>
            </a:fld>
            <a:endParaRPr lang="en-US"/>
          </a:p>
        </p:txBody>
      </p:sp>
      <p:sp>
        <p:nvSpPr>
          <p:cNvPr id="46081"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608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en-US" sz="2000">
              <a:latin typeface="Arial" charset="0"/>
              <a:ea typeface="SimSun" charset="0"/>
              <a:cs typeface="SimSu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D463986-CE09-DE45-B151-05498337A817}" type="slidenum">
              <a:rPr lang="en-US"/>
              <a:pPr/>
              <a:t>21</a:t>
            </a:fld>
            <a:endParaRPr lang="en-US"/>
          </a:p>
        </p:txBody>
      </p:sp>
      <p:sp>
        <p:nvSpPr>
          <p:cNvPr id="4710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en-US" sz="2000">
              <a:latin typeface="Arial" charset="0"/>
              <a:ea typeface="SimSun" charset="0"/>
              <a:cs typeface="SimSu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AA1B369-7E25-B644-88A2-A988623E456A}" type="slidenum">
              <a:rPr lang="en-US"/>
              <a:pPr/>
              <a:t>23</a:t>
            </a:fld>
            <a:endParaRPr lang="en-US"/>
          </a:p>
        </p:txBody>
      </p:sp>
      <p:sp>
        <p:nvSpPr>
          <p:cNvPr id="4812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813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en-US" sz="2000">
              <a:latin typeface="Arial" charset="0"/>
              <a:ea typeface="SimSun" charset="0"/>
              <a:cs typeface="SimSu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440D0E3-1F63-8A4F-AB73-6E4795BCFB55}" type="slidenum">
              <a:rPr lang="en-US"/>
              <a:pPr/>
              <a:t>24</a:t>
            </a:fld>
            <a:endParaRPr lang="en-US"/>
          </a:p>
        </p:txBody>
      </p:sp>
      <p:sp>
        <p:nvSpPr>
          <p:cNvPr id="4915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915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en-US" sz="2000">
              <a:latin typeface="Arial" charset="0"/>
              <a:ea typeface="SimSun" charset="0"/>
              <a:cs typeface="SimSu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3978996-614F-0B48-8314-E0FF5BE89677}" type="slidenum">
              <a:rPr lang="en-US"/>
              <a:pPr/>
              <a:t>25</a:t>
            </a:fld>
            <a:endParaRPr lang="en-US"/>
          </a:p>
        </p:txBody>
      </p:sp>
      <p:sp>
        <p:nvSpPr>
          <p:cNvPr id="50177"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en-US" sz="2000">
              <a:latin typeface="Arial" charset="0"/>
              <a:ea typeface="SimSun" charset="0"/>
              <a:cs typeface="SimSu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138009C-39FF-564B-97C0-77F53E7C9912}" type="slidenum">
              <a:rPr lang="en-US"/>
              <a:pPr/>
              <a:t>2</a:t>
            </a:fld>
            <a:endParaRPr lang="en-US"/>
          </a:p>
        </p:txBody>
      </p:sp>
      <p:sp>
        <p:nvSpPr>
          <p:cNvPr id="31745"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1746"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1280C1D-6A54-9E4E-BFA7-D5000AA2A575}" type="slidenum">
              <a:rPr lang="en-US"/>
              <a:pPr/>
              <a:t>27</a:t>
            </a:fld>
            <a:endParaRPr lang="en-US"/>
          </a:p>
        </p:txBody>
      </p:sp>
      <p:sp>
        <p:nvSpPr>
          <p:cNvPr id="51201"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0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en-US" sz="2000">
              <a:latin typeface="Arial" charset="0"/>
              <a:ea typeface="SimSun" charset="0"/>
              <a:cs typeface="SimSu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908D53-0245-D94B-AC55-D17065F69144}" type="slidenum">
              <a:rPr lang="en-US"/>
              <a:pPr/>
              <a:t>28</a:t>
            </a:fld>
            <a:endParaRPr lang="en-US"/>
          </a:p>
        </p:txBody>
      </p:sp>
      <p:sp>
        <p:nvSpPr>
          <p:cNvPr id="5222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222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en-US" sz="2000">
              <a:latin typeface="Arial" charset="0"/>
              <a:ea typeface="SimSun" charset="0"/>
              <a:cs typeface="SimSu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5F6798-F099-F349-BFA6-DCA333A4E13C}" type="slidenum">
              <a:rPr lang="en-US"/>
              <a:pPr/>
              <a:t>29</a:t>
            </a:fld>
            <a:endParaRPr lang="en-US"/>
          </a:p>
        </p:txBody>
      </p:sp>
      <p:sp>
        <p:nvSpPr>
          <p:cNvPr id="5324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325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en-US" sz="2000">
              <a:latin typeface="Arial" charset="0"/>
              <a:ea typeface="SimSun" charset="0"/>
              <a:cs typeface="SimSu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0BCDFD0-57E8-1640-BDCB-536D404D8127}" type="slidenum">
              <a:rPr lang="en-US"/>
              <a:pPr/>
              <a:t>30</a:t>
            </a:fld>
            <a:endParaRPr lang="en-US"/>
          </a:p>
        </p:txBody>
      </p:sp>
      <p:sp>
        <p:nvSpPr>
          <p:cNvPr id="5427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427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en-US" sz="2000">
              <a:latin typeface="Arial" charset="0"/>
              <a:ea typeface="SimSun" charset="0"/>
              <a:cs typeface="SimSu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C159323-F43C-1E40-B593-2BE234548831}" type="slidenum">
              <a:rPr lang="en-US"/>
              <a:pPr/>
              <a:t>3</a:t>
            </a:fld>
            <a:endParaRPr lang="en-US"/>
          </a:p>
        </p:txBody>
      </p:sp>
      <p:sp>
        <p:nvSpPr>
          <p:cNvPr id="32769"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2770"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D0EA7A3-5EE6-B949-97CB-689911E2CC62}" type="slidenum">
              <a:rPr lang="en-US"/>
              <a:pPr/>
              <a:t>4</a:t>
            </a:fld>
            <a:endParaRPr lang="en-US"/>
          </a:p>
        </p:txBody>
      </p:sp>
      <p:sp>
        <p:nvSpPr>
          <p:cNvPr id="34817"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A56AB70-EFAD-E347-B5DD-A53245FC1105}" type="slidenum">
              <a:rPr lang="en-US"/>
              <a:pPr/>
              <a:t>5</a:t>
            </a:fld>
            <a:endParaRPr lang="en-US"/>
          </a:p>
        </p:txBody>
      </p:sp>
      <p:sp>
        <p:nvSpPr>
          <p:cNvPr id="35841"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584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D1F618B-5F88-E84B-B2D9-E5B264C5398A}" type="slidenum">
              <a:rPr lang="en-US"/>
              <a:pPr/>
              <a:t>6</a:t>
            </a:fld>
            <a:endParaRPr lang="en-US"/>
          </a:p>
        </p:txBody>
      </p:sp>
      <p:sp>
        <p:nvSpPr>
          <p:cNvPr id="36865"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6866"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0F372551-4F03-5E43-B65D-36260270CAEC}" type="slidenum">
              <a:rPr lang="en-US"/>
              <a:pPr/>
              <a:t>8</a:t>
            </a:fld>
            <a:endParaRPr lang="en-US"/>
          </a:p>
        </p:txBody>
      </p:sp>
      <p:sp>
        <p:nvSpPr>
          <p:cNvPr id="37889" name="Text Box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eaLnBrk="1">
              <a:spcBef>
                <a:spcPct val="0"/>
              </a:spcBef>
            </a:pPr>
            <a:r>
              <a:rPr lang="en-US" sz="2000">
                <a:latin typeface="Arial" charset="0"/>
                <a:ea typeface="SimSun" charset="0"/>
                <a:cs typeface="SimSun" charset="0"/>
              </a:rPr>
              <a:t>First clue: watson must be able to pick out that the question has two subclues. Therefore, searching for answers for both clues and see if there are overlapping answers may prvide the appropriate answers.</a:t>
            </a:r>
          </a:p>
          <a:p>
            <a:pPr eaLnBrk="1">
              <a:spcBef>
                <a:spcPct val="0"/>
              </a:spcBef>
            </a:pPr>
            <a:r>
              <a:rPr lang="en-US" sz="2000">
                <a:latin typeface="Arial" charset="0"/>
                <a:ea typeface="SimSun" charset="0"/>
                <a:cs typeface="SimSun" charset="0"/>
              </a:rPr>
              <a:t>For the second clue, watson must be able to put together that a type of ball must rhyme with a place where one can store it. As you can see, for humans this may be easier because of the common knowledge that we have acquired, but for watson this can actually be a challenge. It must be able to piece the two together with no previous knowledge like we may have</a:t>
            </a:r>
          </a:p>
        </p:txBody>
      </p:sp>
      <p:sp>
        <p:nvSpPr>
          <p:cNvPr id="37891"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pPr>
            <a:fld id="{CDB1DA64-5A68-EE42-BCE5-60177C586853}" type="slidenum">
              <a:rPr lang="en-US">
                <a:solidFill>
                  <a:srgbClr val="000000"/>
                </a:solidFill>
                <a:latin typeface="+mn-lt" charset="0"/>
                <a:cs typeface="+mn-ea" charset="0"/>
              </a:rPr>
              <a:pPr hangingPunct="1">
                <a:lnSpc>
                  <a:spcPct val="100000"/>
                </a:lnSpc>
              </a:pPr>
              <a:t>8</a:t>
            </a:fld>
            <a:endParaRPr lang="en-US">
              <a:solidFill>
                <a:srgbClr val="000000"/>
              </a:solidFill>
              <a:latin typeface="+mn-lt" charset="0"/>
              <a:cs typeface="+mn-e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B386A9EC-1A41-4D46-8639-831987B4583F}" type="slidenum">
              <a:rPr lang="en-US"/>
              <a:pPr/>
              <a:t>9</a:t>
            </a:fld>
            <a:endParaRPr lang="en-US"/>
          </a:p>
        </p:txBody>
      </p:sp>
      <p:sp>
        <p:nvSpPr>
          <p:cNvPr id="38913" name="Text Box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8914"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eaLnBrk="1">
              <a:spcBef>
                <a:spcPct val="0"/>
              </a:spcBef>
            </a:pPr>
            <a:r>
              <a:rPr lang="en-US" sz="2000" dirty="0">
                <a:latin typeface="Arial" charset="0"/>
                <a:ea typeface="SimSun" charset="0"/>
                <a:cs typeface="SimSun" charset="0"/>
              </a:rPr>
              <a:t>Watson constitutes of a 10 rack system with each being a size of a </a:t>
            </a:r>
            <a:r>
              <a:rPr lang="en-US" sz="2000" dirty="0" err="1">
                <a:latin typeface="Arial" charset="0"/>
                <a:ea typeface="SimSun" charset="0"/>
                <a:cs typeface="SimSun" charset="0"/>
              </a:rPr>
              <a:t>refridgerator</a:t>
            </a:r>
            <a:endParaRPr lang="en-US" sz="2000" dirty="0">
              <a:latin typeface="Arial" charset="0"/>
              <a:ea typeface="SimSun" charset="0"/>
              <a:cs typeface="SimSun" charset="0"/>
            </a:endParaRPr>
          </a:p>
          <a:p>
            <a:pPr eaLnBrk="1">
              <a:spcBef>
                <a:spcPct val="0"/>
              </a:spcBef>
            </a:pPr>
            <a:r>
              <a:rPr lang="en-US" sz="2000" dirty="0">
                <a:latin typeface="Arial" charset="0"/>
                <a:ea typeface="SimSun" charset="0"/>
                <a:cs typeface="SimSun" charset="0"/>
              </a:rPr>
              <a:t>Each rack contains 10 Power7 Machines that contains chips running at (on chip bandwidth) 500 Gb/s with 8 cores that can run 4 threads</a:t>
            </a:r>
          </a:p>
          <a:p>
            <a:pPr eaLnBrk="1">
              <a:spcBef>
                <a:spcPct val="0"/>
              </a:spcBef>
            </a:pPr>
            <a:r>
              <a:rPr lang="en-US" sz="2000" dirty="0">
                <a:latin typeface="Arial" charset="0"/>
                <a:ea typeface="SimSun" charset="0"/>
                <a:cs typeface="SimSun" charset="0"/>
              </a:rPr>
              <a:t>Watson, in its entirety, uses about 15 Terabytes of memory storing a 1,000,000 books worth of information for the Jeopardy! game.</a:t>
            </a:r>
          </a:p>
          <a:p>
            <a:pPr eaLnBrk="1">
              <a:spcBef>
                <a:spcPct val="0"/>
              </a:spcBef>
            </a:pPr>
            <a:endParaRPr lang="en-US" sz="2000" dirty="0">
              <a:latin typeface="Arial" charset="0"/>
              <a:ea typeface="SimSun" charset="0"/>
              <a:cs typeface="SimSun" charset="0"/>
            </a:endParaRPr>
          </a:p>
        </p:txBody>
      </p:sp>
      <p:sp>
        <p:nvSpPr>
          <p:cNvPr id="38915"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pPr>
            <a:fld id="{1EB86775-A211-8A4B-91CC-7CA5CDF967A6}" type="slidenum">
              <a:rPr lang="en-US">
                <a:solidFill>
                  <a:srgbClr val="000000"/>
                </a:solidFill>
                <a:latin typeface="+mn-lt" charset="0"/>
                <a:cs typeface="+mn-ea" charset="0"/>
              </a:rPr>
              <a:pPr hangingPunct="1">
                <a:lnSpc>
                  <a:spcPct val="100000"/>
                </a:lnSpc>
              </a:pPr>
              <a:t>9</a:t>
            </a:fld>
            <a:endParaRPr lang="en-US">
              <a:solidFill>
                <a:srgbClr val="000000"/>
              </a:solidFill>
              <a:latin typeface="+mn-lt" charset="0"/>
              <a:cs typeface="+mn-e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79608E6-CB97-8B4F-8EF8-2B02CFC8B4A2}" type="slidenum">
              <a:rPr lang="en-US"/>
              <a:pPr/>
              <a:t>10</a:t>
            </a:fld>
            <a:endParaRPr lang="en-US"/>
          </a:p>
        </p:txBody>
      </p:sp>
      <p:sp>
        <p:nvSpPr>
          <p:cNvPr id="39937"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9938"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2/25/13</a:t>
            </a:r>
          </a:p>
        </p:txBody>
      </p:sp>
      <p:sp>
        <p:nvSpPr>
          <p:cNvPr id="5" name="Slide Number Placeholder 4"/>
          <p:cNvSpPr>
            <a:spLocks noGrp="1"/>
          </p:cNvSpPr>
          <p:nvPr>
            <p:ph type="sldNum" idx="11"/>
          </p:nvPr>
        </p:nvSpPr>
        <p:spPr/>
        <p:txBody>
          <a:bodyPr/>
          <a:lstStyle>
            <a:lvl1pPr>
              <a:defRPr/>
            </a:lvl1pPr>
          </a:lstStyle>
          <a:p>
            <a:fld id="{BD4603FF-8B47-764C-B307-41538113A8B0}" type="slidenum">
              <a:rPr lang="en-US"/>
              <a:pPr/>
              <a:t>‹#›</a:t>
            </a:fld>
            <a:endParaRPr lang="en-US"/>
          </a:p>
        </p:txBody>
      </p:sp>
    </p:spTree>
    <p:extLst>
      <p:ext uri="{BB962C8B-B14F-4D97-AF65-F5344CB8AC3E}">
        <p14:creationId xmlns:p14="http://schemas.microsoft.com/office/powerpoint/2010/main" val="297273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2/25/13</a:t>
            </a:r>
          </a:p>
        </p:txBody>
      </p:sp>
      <p:sp>
        <p:nvSpPr>
          <p:cNvPr id="5" name="Slide Number Placeholder 4"/>
          <p:cNvSpPr>
            <a:spLocks noGrp="1"/>
          </p:cNvSpPr>
          <p:nvPr>
            <p:ph type="sldNum" idx="11"/>
          </p:nvPr>
        </p:nvSpPr>
        <p:spPr/>
        <p:txBody>
          <a:bodyPr/>
          <a:lstStyle>
            <a:lvl1pPr>
              <a:defRPr/>
            </a:lvl1pPr>
          </a:lstStyle>
          <a:p>
            <a:fld id="{E78CFFC9-E1CD-ED49-A466-0DBB8093E2A6}" type="slidenum">
              <a:rPr lang="en-US"/>
              <a:pPr/>
              <a:t>‹#›</a:t>
            </a:fld>
            <a:endParaRPr lang="en-US"/>
          </a:p>
        </p:txBody>
      </p:sp>
    </p:spTree>
    <p:extLst>
      <p:ext uri="{BB962C8B-B14F-4D97-AF65-F5344CB8AC3E}">
        <p14:creationId xmlns:p14="http://schemas.microsoft.com/office/powerpoint/2010/main" val="281643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5813" cy="4529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9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2/25/13</a:t>
            </a:r>
          </a:p>
        </p:txBody>
      </p:sp>
      <p:sp>
        <p:nvSpPr>
          <p:cNvPr id="5" name="Slide Number Placeholder 4"/>
          <p:cNvSpPr>
            <a:spLocks noGrp="1"/>
          </p:cNvSpPr>
          <p:nvPr>
            <p:ph type="sldNum" idx="11"/>
          </p:nvPr>
        </p:nvSpPr>
        <p:spPr/>
        <p:txBody>
          <a:bodyPr/>
          <a:lstStyle>
            <a:lvl1pPr>
              <a:defRPr/>
            </a:lvl1pPr>
          </a:lstStyle>
          <a:p>
            <a:fld id="{7F7CEF2D-B0B5-3D40-A272-15B2939442CE}" type="slidenum">
              <a:rPr lang="en-US"/>
              <a:pPr/>
              <a:t>‹#›</a:t>
            </a:fld>
            <a:endParaRPr lang="en-US"/>
          </a:p>
        </p:txBody>
      </p:sp>
    </p:spTree>
    <p:extLst>
      <p:ext uri="{BB962C8B-B14F-4D97-AF65-F5344CB8AC3E}">
        <p14:creationId xmlns:p14="http://schemas.microsoft.com/office/powerpoint/2010/main" val="36940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0813" cy="177800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164138" y="6249988"/>
            <a:ext cx="3784600" cy="363537"/>
          </a:xfrm>
        </p:spPr>
        <p:txBody>
          <a:bodyPr/>
          <a:lstStyle>
            <a:lvl1pPr>
              <a:defRPr/>
            </a:lvl1pPr>
          </a:lstStyle>
          <a:p>
            <a:r>
              <a:rPr lang="en-US"/>
              <a:t>2/25/13</a:t>
            </a:r>
          </a:p>
        </p:txBody>
      </p:sp>
      <p:sp>
        <p:nvSpPr>
          <p:cNvPr id="4" name="Slide Number Placeholder 3"/>
          <p:cNvSpPr>
            <a:spLocks noGrp="1"/>
          </p:cNvSpPr>
          <p:nvPr>
            <p:ph type="sldNum" idx="11"/>
          </p:nvPr>
        </p:nvSpPr>
        <p:spPr>
          <a:xfrm>
            <a:off x="3990975" y="6249988"/>
            <a:ext cx="1160463" cy="363537"/>
          </a:xfrm>
        </p:spPr>
        <p:txBody>
          <a:bodyPr/>
          <a:lstStyle>
            <a:lvl1pPr>
              <a:defRPr/>
            </a:lvl1pPr>
          </a:lstStyle>
          <a:p>
            <a:fld id="{1DBB849A-EE4F-E94A-973F-1A1B20CE1D72}" type="slidenum">
              <a:rPr lang="en-US"/>
              <a:pPr/>
              <a:t>‹#›</a:t>
            </a:fld>
            <a:endParaRPr lang="en-US"/>
          </a:p>
        </p:txBody>
      </p:sp>
    </p:spTree>
    <p:extLst>
      <p:ext uri="{BB962C8B-B14F-4D97-AF65-F5344CB8AC3E}">
        <p14:creationId xmlns:p14="http://schemas.microsoft.com/office/powerpoint/2010/main" val="272331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2/25/13</a:t>
            </a:r>
          </a:p>
        </p:txBody>
      </p:sp>
      <p:sp>
        <p:nvSpPr>
          <p:cNvPr id="5" name="Slide Number Placeholder 4"/>
          <p:cNvSpPr>
            <a:spLocks noGrp="1"/>
          </p:cNvSpPr>
          <p:nvPr>
            <p:ph type="sldNum" idx="11"/>
          </p:nvPr>
        </p:nvSpPr>
        <p:spPr/>
        <p:txBody>
          <a:bodyPr/>
          <a:lstStyle>
            <a:lvl1pPr>
              <a:defRPr/>
            </a:lvl1pPr>
          </a:lstStyle>
          <a:p>
            <a:fld id="{9B44F0E0-2CB3-CA4A-A3B8-D8D64FD345EE}" type="slidenum">
              <a:rPr lang="en-US"/>
              <a:pPr/>
              <a:t>‹#›</a:t>
            </a:fld>
            <a:endParaRPr lang="en-US"/>
          </a:p>
        </p:txBody>
      </p:sp>
    </p:spTree>
    <p:extLst>
      <p:ext uri="{BB962C8B-B14F-4D97-AF65-F5344CB8AC3E}">
        <p14:creationId xmlns:p14="http://schemas.microsoft.com/office/powerpoint/2010/main" val="143170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2/25/13</a:t>
            </a:r>
          </a:p>
        </p:txBody>
      </p:sp>
      <p:sp>
        <p:nvSpPr>
          <p:cNvPr id="5" name="Slide Number Placeholder 4"/>
          <p:cNvSpPr>
            <a:spLocks noGrp="1"/>
          </p:cNvSpPr>
          <p:nvPr>
            <p:ph type="sldNum" idx="11"/>
          </p:nvPr>
        </p:nvSpPr>
        <p:spPr/>
        <p:txBody>
          <a:bodyPr/>
          <a:lstStyle>
            <a:lvl1pPr>
              <a:defRPr/>
            </a:lvl1pPr>
          </a:lstStyle>
          <a:p>
            <a:fld id="{DC843980-BC74-584D-A349-6770D7340417}" type="slidenum">
              <a:rPr lang="en-US"/>
              <a:pPr/>
              <a:t>‹#›</a:t>
            </a:fld>
            <a:endParaRPr lang="en-US"/>
          </a:p>
        </p:txBody>
      </p:sp>
    </p:spTree>
    <p:extLst>
      <p:ext uri="{BB962C8B-B14F-4D97-AF65-F5344CB8AC3E}">
        <p14:creationId xmlns:p14="http://schemas.microsoft.com/office/powerpoint/2010/main" val="2865308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2/25/13</a:t>
            </a:r>
          </a:p>
        </p:txBody>
      </p:sp>
      <p:sp>
        <p:nvSpPr>
          <p:cNvPr id="5" name="Slide Number Placeholder 4"/>
          <p:cNvSpPr>
            <a:spLocks noGrp="1"/>
          </p:cNvSpPr>
          <p:nvPr>
            <p:ph type="sldNum" idx="11"/>
          </p:nvPr>
        </p:nvSpPr>
        <p:spPr/>
        <p:txBody>
          <a:bodyPr/>
          <a:lstStyle>
            <a:lvl1pPr>
              <a:defRPr/>
            </a:lvl1pPr>
          </a:lstStyle>
          <a:p>
            <a:fld id="{D9EC2244-54CC-D940-A6B6-80F60EB8E56F}" type="slidenum">
              <a:rPr lang="en-US"/>
              <a:pPr/>
              <a:t>‹#›</a:t>
            </a:fld>
            <a:endParaRPr lang="en-US"/>
          </a:p>
        </p:txBody>
      </p:sp>
    </p:spTree>
    <p:extLst>
      <p:ext uri="{BB962C8B-B14F-4D97-AF65-F5344CB8AC3E}">
        <p14:creationId xmlns:p14="http://schemas.microsoft.com/office/powerpoint/2010/main" val="4167004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1538" y="2674938"/>
            <a:ext cx="3627437" cy="344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2674938"/>
            <a:ext cx="3627438" cy="344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2/25/13</a:t>
            </a:r>
          </a:p>
        </p:txBody>
      </p:sp>
      <p:sp>
        <p:nvSpPr>
          <p:cNvPr id="6" name="Slide Number Placeholder 5"/>
          <p:cNvSpPr>
            <a:spLocks noGrp="1"/>
          </p:cNvSpPr>
          <p:nvPr>
            <p:ph type="sldNum" idx="11"/>
          </p:nvPr>
        </p:nvSpPr>
        <p:spPr/>
        <p:txBody>
          <a:bodyPr/>
          <a:lstStyle>
            <a:lvl1pPr>
              <a:defRPr/>
            </a:lvl1pPr>
          </a:lstStyle>
          <a:p>
            <a:fld id="{A3099A64-D8FC-DA40-9F7B-1C0CE3DE04A3}" type="slidenum">
              <a:rPr lang="en-US"/>
              <a:pPr/>
              <a:t>‹#›</a:t>
            </a:fld>
            <a:endParaRPr lang="en-US"/>
          </a:p>
        </p:txBody>
      </p:sp>
    </p:spTree>
    <p:extLst>
      <p:ext uri="{BB962C8B-B14F-4D97-AF65-F5344CB8AC3E}">
        <p14:creationId xmlns:p14="http://schemas.microsoft.com/office/powerpoint/2010/main" val="1730943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2/25/13</a:t>
            </a:r>
          </a:p>
        </p:txBody>
      </p:sp>
      <p:sp>
        <p:nvSpPr>
          <p:cNvPr id="8" name="Slide Number Placeholder 7"/>
          <p:cNvSpPr>
            <a:spLocks noGrp="1"/>
          </p:cNvSpPr>
          <p:nvPr>
            <p:ph type="sldNum" idx="11"/>
          </p:nvPr>
        </p:nvSpPr>
        <p:spPr/>
        <p:txBody>
          <a:bodyPr/>
          <a:lstStyle>
            <a:lvl1pPr>
              <a:defRPr/>
            </a:lvl1pPr>
          </a:lstStyle>
          <a:p>
            <a:fld id="{C49DBE2A-5D0A-1F46-90A7-D74E0F27E153}" type="slidenum">
              <a:rPr lang="en-US"/>
              <a:pPr/>
              <a:t>‹#›</a:t>
            </a:fld>
            <a:endParaRPr lang="en-US"/>
          </a:p>
        </p:txBody>
      </p:sp>
    </p:spTree>
    <p:extLst>
      <p:ext uri="{BB962C8B-B14F-4D97-AF65-F5344CB8AC3E}">
        <p14:creationId xmlns:p14="http://schemas.microsoft.com/office/powerpoint/2010/main" val="3842911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2/25/13</a:t>
            </a:r>
          </a:p>
        </p:txBody>
      </p:sp>
      <p:sp>
        <p:nvSpPr>
          <p:cNvPr id="4" name="Slide Number Placeholder 3"/>
          <p:cNvSpPr>
            <a:spLocks noGrp="1"/>
          </p:cNvSpPr>
          <p:nvPr>
            <p:ph type="sldNum" idx="11"/>
          </p:nvPr>
        </p:nvSpPr>
        <p:spPr/>
        <p:txBody>
          <a:bodyPr/>
          <a:lstStyle>
            <a:lvl1pPr>
              <a:defRPr/>
            </a:lvl1pPr>
          </a:lstStyle>
          <a:p>
            <a:fld id="{EBB1D316-DDCF-8A48-B2D9-0E07F05C9816}" type="slidenum">
              <a:rPr lang="en-US"/>
              <a:pPr/>
              <a:t>‹#›</a:t>
            </a:fld>
            <a:endParaRPr lang="en-US"/>
          </a:p>
        </p:txBody>
      </p:sp>
    </p:spTree>
    <p:extLst>
      <p:ext uri="{BB962C8B-B14F-4D97-AF65-F5344CB8AC3E}">
        <p14:creationId xmlns:p14="http://schemas.microsoft.com/office/powerpoint/2010/main" val="157328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2/25/13</a:t>
            </a:r>
          </a:p>
        </p:txBody>
      </p:sp>
      <p:sp>
        <p:nvSpPr>
          <p:cNvPr id="3" name="Slide Number Placeholder 2"/>
          <p:cNvSpPr>
            <a:spLocks noGrp="1"/>
          </p:cNvSpPr>
          <p:nvPr>
            <p:ph type="sldNum" idx="11"/>
          </p:nvPr>
        </p:nvSpPr>
        <p:spPr/>
        <p:txBody>
          <a:bodyPr/>
          <a:lstStyle>
            <a:lvl1pPr>
              <a:defRPr/>
            </a:lvl1pPr>
          </a:lstStyle>
          <a:p>
            <a:fld id="{C3FD3EDC-95E0-3D49-82C8-8DA3FE72EA34}" type="slidenum">
              <a:rPr lang="en-US"/>
              <a:pPr/>
              <a:t>‹#›</a:t>
            </a:fld>
            <a:endParaRPr lang="en-US"/>
          </a:p>
        </p:txBody>
      </p:sp>
    </p:spTree>
    <p:extLst>
      <p:ext uri="{BB962C8B-B14F-4D97-AF65-F5344CB8AC3E}">
        <p14:creationId xmlns:p14="http://schemas.microsoft.com/office/powerpoint/2010/main" val="121195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2/25/13</a:t>
            </a:r>
          </a:p>
        </p:txBody>
      </p:sp>
      <p:sp>
        <p:nvSpPr>
          <p:cNvPr id="5" name="Slide Number Placeholder 4"/>
          <p:cNvSpPr>
            <a:spLocks noGrp="1"/>
          </p:cNvSpPr>
          <p:nvPr>
            <p:ph type="sldNum" idx="11"/>
          </p:nvPr>
        </p:nvSpPr>
        <p:spPr/>
        <p:txBody>
          <a:bodyPr/>
          <a:lstStyle>
            <a:lvl1pPr>
              <a:defRPr/>
            </a:lvl1pPr>
          </a:lstStyle>
          <a:p>
            <a:fld id="{0A6BBE7D-145D-BE43-8CD5-895157B58DE5}" type="slidenum">
              <a:rPr lang="en-US"/>
              <a:pPr/>
              <a:t>‹#›</a:t>
            </a:fld>
            <a:endParaRPr lang="en-US"/>
          </a:p>
        </p:txBody>
      </p:sp>
    </p:spTree>
    <p:extLst>
      <p:ext uri="{BB962C8B-B14F-4D97-AF65-F5344CB8AC3E}">
        <p14:creationId xmlns:p14="http://schemas.microsoft.com/office/powerpoint/2010/main" val="1992046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2/25/13</a:t>
            </a:r>
          </a:p>
        </p:txBody>
      </p:sp>
      <p:sp>
        <p:nvSpPr>
          <p:cNvPr id="6" name="Slide Number Placeholder 5"/>
          <p:cNvSpPr>
            <a:spLocks noGrp="1"/>
          </p:cNvSpPr>
          <p:nvPr>
            <p:ph type="sldNum" idx="11"/>
          </p:nvPr>
        </p:nvSpPr>
        <p:spPr/>
        <p:txBody>
          <a:bodyPr/>
          <a:lstStyle>
            <a:lvl1pPr>
              <a:defRPr/>
            </a:lvl1pPr>
          </a:lstStyle>
          <a:p>
            <a:fld id="{DC1138A8-9D46-E84A-9453-CB9BB5BC93CF}" type="slidenum">
              <a:rPr lang="en-US"/>
              <a:pPr/>
              <a:t>‹#›</a:t>
            </a:fld>
            <a:endParaRPr lang="en-US"/>
          </a:p>
        </p:txBody>
      </p:sp>
    </p:spTree>
    <p:extLst>
      <p:ext uri="{BB962C8B-B14F-4D97-AF65-F5344CB8AC3E}">
        <p14:creationId xmlns:p14="http://schemas.microsoft.com/office/powerpoint/2010/main" val="1516226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2/25/13</a:t>
            </a:r>
          </a:p>
        </p:txBody>
      </p:sp>
      <p:sp>
        <p:nvSpPr>
          <p:cNvPr id="6" name="Slide Number Placeholder 5"/>
          <p:cNvSpPr>
            <a:spLocks noGrp="1"/>
          </p:cNvSpPr>
          <p:nvPr>
            <p:ph type="sldNum" idx="11"/>
          </p:nvPr>
        </p:nvSpPr>
        <p:spPr/>
        <p:txBody>
          <a:bodyPr/>
          <a:lstStyle>
            <a:lvl1pPr>
              <a:defRPr/>
            </a:lvl1pPr>
          </a:lstStyle>
          <a:p>
            <a:fld id="{3E5EA0EB-1A1F-FE4B-A805-86AFF81D202E}" type="slidenum">
              <a:rPr lang="en-US"/>
              <a:pPr/>
              <a:t>‹#›</a:t>
            </a:fld>
            <a:endParaRPr lang="en-US"/>
          </a:p>
        </p:txBody>
      </p:sp>
    </p:spTree>
    <p:extLst>
      <p:ext uri="{BB962C8B-B14F-4D97-AF65-F5344CB8AC3E}">
        <p14:creationId xmlns:p14="http://schemas.microsoft.com/office/powerpoint/2010/main" val="424876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2/25/13</a:t>
            </a:r>
          </a:p>
        </p:txBody>
      </p:sp>
      <p:sp>
        <p:nvSpPr>
          <p:cNvPr id="5" name="Slide Number Placeholder 4"/>
          <p:cNvSpPr>
            <a:spLocks noGrp="1"/>
          </p:cNvSpPr>
          <p:nvPr>
            <p:ph type="sldNum" idx="11"/>
          </p:nvPr>
        </p:nvSpPr>
        <p:spPr/>
        <p:txBody>
          <a:bodyPr/>
          <a:lstStyle>
            <a:lvl1pPr>
              <a:defRPr/>
            </a:lvl1pPr>
          </a:lstStyle>
          <a:p>
            <a:fld id="{E2408B88-9605-FB4B-BF45-D141FBA31620}" type="slidenum">
              <a:rPr lang="en-US"/>
              <a:pPr/>
              <a:t>‹#›</a:t>
            </a:fld>
            <a:endParaRPr lang="en-US"/>
          </a:p>
        </p:txBody>
      </p:sp>
    </p:spTree>
    <p:extLst>
      <p:ext uri="{BB962C8B-B14F-4D97-AF65-F5344CB8AC3E}">
        <p14:creationId xmlns:p14="http://schemas.microsoft.com/office/powerpoint/2010/main" val="340965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8138"/>
            <a:ext cx="2055813" cy="5784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8138"/>
            <a:ext cx="6019800" cy="5784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2/25/13</a:t>
            </a:r>
          </a:p>
        </p:txBody>
      </p:sp>
      <p:sp>
        <p:nvSpPr>
          <p:cNvPr id="5" name="Slide Number Placeholder 4"/>
          <p:cNvSpPr>
            <a:spLocks noGrp="1"/>
          </p:cNvSpPr>
          <p:nvPr>
            <p:ph type="sldNum" idx="11"/>
          </p:nvPr>
        </p:nvSpPr>
        <p:spPr/>
        <p:txBody>
          <a:bodyPr/>
          <a:lstStyle>
            <a:lvl1pPr>
              <a:defRPr/>
            </a:lvl1pPr>
          </a:lstStyle>
          <a:p>
            <a:fld id="{A9C1FAA5-8A6E-4B4B-BAE0-3A2D0D70305D}" type="slidenum">
              <a:rPr lang="en-US"/>
              <a:pPr/>
              <a:t>‹#›</a:t>
            </a:fld>
            <a:endParaRPr lang="en-US"/>
          </a:p>
        </p:txBody>
      </p:sp>
    </p:spTree>
    <p:extLst>
      <p:ext uri="{BB962C8B-B14F-4D97-AF65-F5344CB8AC3E}">
        <p14:creationId xmlns:p14="http://schemas.microsoft.com/office/powerpoint/2010/main" val="724499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76805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4959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5101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728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5900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143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2/25/13</a:t>
            </a:r>
          </a:p>
        </p:txBody>
      </p:sp>
      <p:sp>
        <p:nvSpPr>
          <p:cNvPr id="5" name="Slide Number Placeholder 4"/>
          <p:cNvSpPr>
            <a:spLocks noGrp="1"/>
          </p:cNvSpPr>
          <p:nvPr>
            <p:ph type="sldNum" idx="11"/>
          </p:nvPr>
        </p:nvSpPr>
        <p:spPr/>
        <p:txBody>
          <a:bodyPr/>
          <a:lstStyle>
            <a:lvl1pPr>
              <a:defRPr/>
            </a:lvl1pPr>
          </a:lstStyle>
          <a:p>
            <a:fld id="{0E4271E9-E3D5-6A4A-A640-15E4CE9FB4EC}" type="slidenum">
              <a:rPr lang="en-US"/>
              <a:pPr/>
              <a:t>‹#›</a:t>
            </a:fld>
            <a:endParaRPr lang="en-US"/>
          </a:p>
        </p:txBody>
      </p:sp>
    </p:spTree>
    <p:extLst>
      <p:ext uri="{BB962C8B-B14F-4D97-AF65-F5344CB8AC3E}">
        <p14:creationId xmlns:p14="http://schemas.microsoft.com/office/powerpoint/2010/main" val="3665237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806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1620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3523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3842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6291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291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5930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2/25/13</a:t>
            </a:r>
          </a:p>
        </p:txBody>
      </p:sp>
      <p:sp>
        <p:nvSpPr>
          <p:cNvPr id="5" name="Slide Number Placeholder 4"/>
          <p:cNvSpPr>
            <a:spLocks noGrp="1"/>
          </p:cNvSpPr>
          <p:nvPr>
            <p:ph type="sldNum" idx="11"/>
          </p:nvPr>
        </p:nvSpPr>
        <p:spPr/>
        <p:txBody>
          <a:bodyPr/>
          <a:lstStyle>
            <a:lvl1pPr>
              <a:defRPr/>
            </a:lvl1pPr>
          </a:lstStyle>
          <a:p>
            <a:fld id="{DF329D63-2B32-674D-A183-46CFD69F6E80}" type="slidenum">
              <a:rPr lang="en-US"/>
              <a:pPr/>
              <a:t>‹#›</a:t>
            </a:fld>
            <a:endParaRPr lang="en-US"/>
          </a:p>
        </p:txBody>
      </p:sp>
    </p:spTree>
    <p:extLst>
      <p:ext uri="{BB962C8B-B14F-4D97-AF65-F5344CB8AC3E}">
        <p14:creationId xmlns:p14="http://schemas.microsoft.com/office/powerpoint/2010/main" val="959412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2/25/13</a:t>
            </a:r>
          </a:p>
        </p:txBody>
      </p:sp>
      <p:sp>
        <p:nvSpPr>
          <p:cNvPr id="5" name="Slide Number Placeholder 4"/>
          <p:cNvSpPr>
            <a:spLocks noGrp="1"/>
          </p:cNvSpPr>
          <p:nvPr>
            <p:ph type="sldNum" idx="11"/>
          </p:nvPr>
        </p:nvSpPr>
        <p:spPr/>
        <p:txBody>
          <a:bodyPr/>
          <a:lstStyle>
            <a:lvl1pPr>
              <a:defRPr/>
            </a:lvl1pPr>
          </a:lstStyle>
          <a:p>
            <a:fld id="{1E1D5C0A-2F73-5B4C-B7B9-687A6DC77B44}" type="slidenum">
              <a:rPr lang="en-US"/>
              <a:pPr/>
              <a:t>‹#›</a:t>
            </a:fld>
            <a:endParaRPr lang="en-US"/>
          </a:p>
        </p:txBody>
      </p:sp>
    </p:spTree>
    <p:extLst>
      <p:ext uri="{BB962C8B-B14F-4D97-AF65-F5344CB8AC3E}">
        <p14:creationId xmlns:p14="http://schemas.microsoft.com/office/powerpoint/2010/main" val="1964393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2/25/13</a:t>
            </a:r>
          </a:p>
        </p:txBody>
      </p:sp>
      <p:sp>
        <p:nvSpPr>
          <p:cNvPr id="5" name="Slide Number Placeholder 4"/>
          <p:cNvSpPr>
            <a:spLocks noGrp="1"/>
          </p:cNvSpPr>
          <p:nvPr>
            <p:ph type="sldNum" idx="11"/>
          </p:nvPr>
        </p:nvSpPr>
        <p:spPr/>
        <p:txBody>
          <a:bodyPr/>
          <a:lstStyle>
            <a:lvl1pPr>
              <a:defRPr/>
            </a:lvl1pPr>
          </a:lstStyle>
          <a:p>
            <a:fld id="{6A8F49EE-ABD0-584F-84CD-88D6F3C886C2}" type="slidenum">
              <a:rPr lang="en-US"/>
              <a:pPr/>
              <a:t>‹#›</a:t>
            </a:fld>
            <a:endParaRPr lang="en-US"/>
          </a:p>
        </p:txBody>
      </p:sp>
    </p:spTree>
    <p:extLst>
      <p:ext uri="{BB962C8B-B14F-4D97-AF65-F5344CB8AC3E}">
        <p14:creationId xmlns:p14="http://schemas.microsoft.com/office/powerpoint/2010/main" val="2863095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2/25/13</a:t>
            </a:r>
          </a:p>
        </p:txBody>
      </p:sp>
      <p:sp>
        <p:nvSpPr>
          <p:cNvPr id="6" name="Slide Number Placeholder 5"/>
          <p:cNvSpPr>
            <a:spLocks noGrp="1"/>
          </p:cNvSpPr>
          <p:nvPr>
            <p:ph type="sldNum" idx="11"/>
          </p:nvPr>
        </p:nvSpPr>
        <p:spPr/>
        <p:txBody>
          <a:bodyPr/>
          <a:lstStyle>
            <a:lvl1pPr>
              <a:defRPr/>
            </a:lvl1pPr>
          </a:lstStyle>
          <a:p>
            <a:fld id="{438E17E9-7D9E-AD43-8C87-1DD11F30B303}" type="slidenum">
              <a:rPr lang="en-US"/>
              <a:pPr/>
              <a:t>‹#›</a:t>
            </a:fld>
            <a:endParaRPr lang="en-US"/>
          </a:p>
        </p:txBody>
      </p:sp>
    </p:spTree>
    <p:extLst>
      <p:ext uri="{BB962C8B-B14F-4D97-AF65-F5344CB8AC3E}">
        <p14:creationId xmlns:p14="http://schemas.microsoft.com/office/powerpoint/2010/main" val="1869074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2/25/13</a:t>
            </a:r>
          </a:p>
        </p:txBody>
      </p:sp>
      <p:sp>
        <p:nvSpPr>
          <p:cNvPr id="8" name="Slide Number Placeholder 7"/>
          <p:cNvSpPr>
            <a:spLocks noGrp="1"/>
          </p:cNvSpPr>
          <p:nvPr>
            <p:ph type="sldNum" idx="11"/>
          </p:nvPr>
        </p:nvSpPr>
        <p:spPr/>
        <p:txBody>
          <a:bodyPr/>
          <a:lstStyle>
            <a:lvl1pPr>
              <a:defRPr/>
            </a:lvl1pPr>
          </a:lstStyle>
          <a:p>
            <a:fld id="{36EB4DDC-B340-394B-9A95-8D100D391D81}" type="slidenum">
              <a:rPr lang="en-US"/>
              <a:pPr/>
              <a:t>‹#›</a:t>
            </a:fld>
            <a:endParaRPr lang="en-US"/>
          </a:p>
        </p:txBody>
      </p:sp>
    </p:spTree>
    <p:extLst>
      <p:ext uri="{BB962C8B-B14F-4D97-AF65-F5344CB8AC3E}">
        <p14:creationId xmlns:p14="http://schemas.microsoft.com/office/powerpoint/2010/main" val="33062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2/25/13</a:t>
            </a:r>
          </a:p>
        </p:txBody>
      </p:sp>
      <p:sp>
        <p:nvSpPr>
          <p:cNvPr id="6" name="Slide Number Placeholder 5"/>
          <p:cNvSpPr>
            <a:spLocks noGrp="1"/>
          </p:cNvSpPr>
          <p:nvPr>
            <p:ph type="sldNum" idx="11"/>
          </p:nvPr>
        </p:nvSpPr>
        <p:spPr/>
        <p:txBody>
          <a:bodyPr/>
          <a:lstStyle>
            <a:lvl1pPr>
              <a:defRPr/>
            </a:lvl1pPr>
          </a:lstStyle>
          <a:p>
            <a:fld id="{AA0E727E-CCDA-234C-BA7E-8613D842DB2C}" type="slidenum">
              <a:rPr lang="en-US"/>
              <a:pPr/>
              <a:t>‹#›</a:t>
            </a:fld>
            <a:endParaRPr lang="en-US"/>
          </a:p>
        </p:txBody>
      </p:sp>
    </p:spTree>
    <p:extLst>
      <p:ext uri="{BB962C8B-B14F-4D97-AF65-F5344CB8AC3E}">
        <p14:creationId xmlns:p14="http://schemas.microsoft.com/office/powerpoint/2010/main" val="1888859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2/25/13</a:t>
            </a:r>
          </a:p>
        </p:txBody>
      </p:sp>
      <p:sp>
        <p:nvSpPr>
          <p:cNvPr id="4" name="Slide Number Placeholder 3"/>
          <p:cNvSpPr>
            <a:spLocks noGrp="1"/>
          </p:cNvSpPr>
          <p:nvPr>
            <p:ph type="sldNum" idx="11"/>
          </p:nvPr>
        </p:nvSpPr>
        <p:spPr/>
        <p:txBody>
          <a:bodyPr/>
          <a:lstStyle>
            <a:lvl1pPr>
              <a:defRPr/>
            </a:lvl1pPr>
          </a:lstStyle>
          <a:p>
            <a:fld id="{9BE2D1E9-A3A2-8B44-A102-016F1874C85E}" type="slidenum">
              <a:rPr lang="en-US"/>
              <a:pPr/>
              <a:t>‹#›</a:t>
            </a:fld>
            <a:endParaRPr lang="en-US"/>
          </a:p>
        </p:txBody>
      </p:sp>
    </p:spTree>
    <p:extLst>
      <p:ext uri="{BB962C8B-B14F-4D97-AF65-F5344CB8AC3E}">
        <p14:creationId xmlns:p14="http://schemas.microsoft.com/office/powerpoint/2010/main" val="1895778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2/25/13</a:t>
            </a:r>
          </a:p>
        </p:txBody>
      </p:sp>
      <p:sp>
        <p:nvSpPr>
          <p:cNvPr id="3" name="Slide Number Placeholder 2"/>
          <p:cNvSpPr>
            <a:spLocks noGrp="1"/>
          </p:cNvSpPr>
          <p:nvPr>
            <p:ph type="sldNum" idx="11"/>
          </p:nvPr>
        </p:nvSpPr>
        <p:spPr/>
        <p:txBody>
          <a:bodyPr/>
          <a:lstStyle>
            <a:lvl1pPr>
              <a:defRPr/>
            </a:lvl1pPr>
          </a:lstStyle>
          <a:p>
            <a:fld id="{D746D3B1-3F99-9741-A609-34FC2DD552A3}" type="slidenum">
              <a:rPr lang="en-US"/>
              <a:pPr/>
              <a:t>‹#›</a:t>
            </a:fld>
            <a:endParaRPr lang="en-US"/>
          </a:p>
        </p:txBody>
      </p:sp>
    </p:spTree>
    <p:extLst>
      <p:ext uri="{BB962C8B-B14F-4D97-AF65-F5344CB8AC3E}">
        <p14:creationId xmlns:p14="http://schemas.microsoft.com/office/powerpoint/2010/main" val="1009758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2/25/13</a:t>
            </a:r>
          </a:p>
        </p:txBody>
      </p:sp>
      <p:sp>
        <p:nvSpPr>
          <p:cNvPr id="6" name="Slide Number Placeholder 5"/>
          <p:cNvSpPr>
            <a:spLocks noGrp="1"/>
          </p:cNvSpPr>
          <p:nvPr>
            <p:ph type="sldNum" idx="11"/>
          </p:nvPr>
        </p:nvSpPr>
        <p:spPr/>
        <p:txBody>
          <a:bodyPr/>
          <a:lstStyle>
            <a:lvl1pPr>
              <a:defRPr/>
            </a:lvl1pPr>
          </a:lstStyle>
          <a:p>
            <a:fld id="{4D2CBB93-A4A3-3545-981E-BD2D1D73DB07}" type="slidenum">
              <a:rPr lang="en-US"/>
              <a:pPr/>
              <a:t>‹#›</a:t>
            </a:fld>
            <a:endParaRPr lang="en-US"/>
          </a:p>
        </p:txBody>
      </p:sp>
    </p:spTree>
    <p:extLst>
      <p:ext uri="{BB962C8B-B14F-4D97-AF65-F5344CB8AC3E}">
        <p14:creationId xmlns:p14="http://schemas.microsoft.com/office/powerpoint/2010/main" val="3653176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2/25/13</a:t>
            </a:r>
          </a:p>
        </p:txBody>
      </p:sp>
      <p:sp>
        <p:nvSpPr>
          <p:cNvPr id="6" name="Slide Number Placeholder 5"/>
          <p:cNvSpPr>
            <a:spLocks noGrp="1"/>
          </p:cNvSpPr>
          <p:nvPr>
            <p:ph type="sldNum" idx="11"/>
          </p:nvPr>
        </p:nvSpPr>
        <p:spPr/>
        <p:txBody>
          <a:bodyPr/>
          <a:lstStyle>
            <a:lvl1pPr>
              <a:defRPr/>
            </a:lvl1pPr>
          </a:lstStyle>
          <a:p>
            <a:fld id="{9CBB05DF-BE61-C84B-BFA1-4BB1903CF5B3}" type="slidenum">
              <a:rPr lang="en-US"/>
              <a:pPr/>
              <a:t>‹#›</a:t>
            </a:fld>
            <a:endParaRPr lang="en-US"/>
          </a:p>
        </p:txBody>
      </p:sp>
    </p:spTree>
    <p:extLst>
      <p:ext uri="{BB962C8B-B14F-4D97-AF65-F5344CB8AC3E}">
        <p14:creationId xmlns:p14="http://schemas.microsoft.com/office/powerpoint/2010/main" val="2137758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2/25/13</a:t>
            </a:r>
          </a:p>
        </p:txBody>
      </p:sp>
      <p:sp>
        <p:nvSpPr>
          <p:cNvPr id="5" name="Slide Number Placeholder 4"/>
          <p:cNvSpPr>
            <a:spLocks noGrp="1"/>
          </p:cNvSpPr>
          <p:nvPr>
            <p:ph type="sldNum" idx="11"/>
          </p:nvPr>
        </p:nvSpPr>
        <p:spPr/>
        <p:txBody>
          <a:bodyPr/>
          <a:lstStyle>
            <a:lvl1pPr>
              <a:defRPr/>
            </a:lvl1pPr>
          </a:lstStyle>
          <a:p>
            <a:fld id="{176E7AA3-BF11-7C4E-B654-B265876B8D6F}" type="slidenum">
              <a:rPr lang="en-US"/>
              <a:pPr/>
              <a:t>‹#›</a:t>
            </a:fld>
            <a:endParaRPr lang="en-US"/>
          </a:p>
        </p:txBody>
      </p:sp>
    </p:spTree>
    <p:extLst>
      <p:ext uri="{BB962C8B-B14F-4D97-AF65-F5344CB8AC3E}">
        <p14:creationId xmlns:p14="http://schemas.microsoft.com/office/powerpoint/2010/main" val="3147052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2/25/13</a:t>
            </a:r>
          </a:p>
        </p:txBody>
      </p:sp>
      <p:sp>
        <p:nvSpPr>
          <p:cNvPr id="5" name="Slide Number Placeholder 4"/>
          <p:cNvSpPr>
            <a:spLocks noGrp="1"/>
          </p:cNvSpPr>
          <p:nvPr>
            <p:ph type="sldNum" idx="11"/>
          </p:nvPr>
        </p:nvSpPr>
        <p:spPr/>
        <p:txBody>
          <a:bodyPr/>
          <a:lstStyle>
            <a:lvl1pPr>
              <a:defRPr/>
            </a:lvl1pPr>
          </a:lstStyle>
          <a:p>
            <a:fld id="{2FAA371D-905F-6E4C-AF5F-372FE19BCEB0}" type="slidenum">
              <a:rPr lang="en-US"/>
              <a:pPr/>
              <a:t>‹#›</a:t>
            </a:fld>
            <a:endParaRPr lang="en-US"/>
          </a:p>
        </p:txBody>
      </p:sp>
    </p:spTree>
    <p:extLst>
      <p:ext uri="{BB962C8B-B14F-4D97-AF65-F5344CB8AC3E}">
        <p14:creationId xmlns:p14="http://schemas.microsoft.com/office/powerpoint/2010/main" val="25785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2/25/13</a:t>
            </a:r>
          </a:p>
        </p:txBody>
      </p:sp>
      <p:sp>
        <p:nvSpPr>
          <p:cNvPr id="8" name="Slide Number Placeholder 7"/>
          <p:cNvSpPr>
            <a:spLocks noGrp="1"/>
          </p:cNvSpPr>
          <p:nvPr>
            <p:ph type="sldNum" idx="11"/>
          </p:nvPr>
        </p:nvSpPr>
        <p:spPr/>
        <p:txBody>
          <a:bodyPr/>
          <a:lstStyle>
            <a:lvl1pPr>
              <a:defRPr/>
            </a:lvl1pPr>
          </a:lstStyle>
          <a:p>
            <a:fld id="{463B41FD-7183-9F43-942A-B8BA9FC4A008}" type="slidenum">
              <a:rPr lang="en-US"/>
              <a:pPr/>
              <a:t>‹#›</a:t>
            </a:fld>
            <a:endParaRPr lang="en-US"/>
          </a:p>
        </p:txBody>
      </p:sp>
    </p:spTree>
    <p:extLst>
      <p:ext uri="{BB962C8B-B14F-4D97-AF65-F5344CB8AC3E}">
        <p14:creationId xmlns:p14="http://schemas.microsoft.com/office/powerpoint/2010/main" val="404458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2/25/13</a:t>
            </a:r>
          </a:p>
        </p:txBody>
      </p:sp>
      <p:sp>
        <p:nvSpPr>
          <p:cNvPr id="4" name="Slide Number Placeholder 3"/>
          <p:cNvSpPr>
            <a:spLocks noGrp="1"/>
          </p:cNvSpPr>
          <p:nvPr>
            <p:ph type="sldNum" idx="11"/>
          </p:nvPr>
        </p:nvSpPr>
        <p:spPr/>
        <p:txBody>
          <a:bodyPr/>
          <a:lstStyle>
            <a:lvl1pPr>
              <a:defRPr/>
            </a:lvl1pPr>
          </a:lstStyle>
          <a:p>
            <a:fld id="{06FA9103-FA24-6544-AC34-4DCE9F981E00}" type="slidenum">
              <a:rPr lang="en-US"/>
              <a:pPr/>
              <a:t>‹#›</a:t>
            </a:fld>
            <a:endParaRPr lang="en-US"/>
          </a:p>
        </p:txBody>
      </p:sp>
    </p:spTree>
    <p:extLst>
      <p:ext uri="{BB962C8B-B14F-4D97-AF65-F5344CB8AC3E}">
        <p14:creationId xmlns:p14="http://schemas.microsoft.com/office/powerpoint/2010/main" val="2195884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2/25/13</a:t>
            </a:r>
          </a:p>
        </p:txBody>
      </p:sp>
      <p:sp>
        <p:nvSpPr>
          <p:cNvPr id="3" name="Slide Number Placeholder 2"/>
          <p:cNvSpPr>
            <a:spLocks noGrp="1"/>
          </p:cNvSpPr>
          <p:nvPr>
            <p:ph type="sldNum" idx="11"/>
          </p:nvPr>
        </p:nvSpPr>
        <p:spPr/>
        <p:txBody>
          <a:bodyPr/>
          <a:lstStyle>
            <a:lvl1pPr>
              <a:defRPr/>
            </a:lvl1pPr>
          </a:lstStyle>
          <a:p>
            <a:fld id="{0D469FBE-A6D9-664C-846D-EAAAA8F1505D}" type="slidenum">
              <a:rPr lang="en-US"/>
              <a:pPr/>
              <a:t>‹#›</a:t>
            </a:fld>
            <a:endParaRPr lang="en-US"/>
          </a:p>
        </p:txBody>
      </p:sp>
    </p:spTree>
    <p:extLst>
      <p:ext uri="{BB962C8B-B14F-4D97-AF65-F5344CB8AC3E}">
        <p14:creationId xmlns:p14="http://schemas.microsoft.com/office/powerpoint/2010/main" val="172580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2/25/13</a:t>
            </a:r>
          </a:p>
        </p:txBody>
      </p:sp>
      <p:sp>
        <p:nvSpPr>
          <p:cNvPr id="6" name="Slide Number Placeholder 5"/>
          <p:cNvSpPr>
            <a:spLocks noGrp="1"/>
          </p:cNvSpPr>
          <p:nvPr>
            <p:ph type="sldNum" idx="11"/>
          </p:nvPr>
        </p:nvSpPr>
        <p:spPr/>
        <p:txBody>
          <a:bodyPr/>
          <a:lstStyle>
            <a:lvl1pPr>
              <a:defRPr/>
            </a:lvl1pPr>
          </a:lstStyle>
          <a:p>
            <a:fld id="{FF40A87C-BCBD-7647-9552-A036A277008B}" type="slidenum">
              <a:rPr lang="en-US"/>
              <a:pPr/>
              <a:t>‹#›</a:t>
            </a:fld>
            <a:endParaRPr lang="en-US"/>
          </a:p>
        </p:txBody>
      </p:sp>
    </p:spTree>
    <p:extLst>
      <p:ext uri="{BB962C8B-B14F-4D97-AF65-F5344CB8AC3E}">
        <p14:creationId xmlns:p14="http://schemas.microsoft.com/office/powerpoint/2010/main" val="3240980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2/25/13</a:t>
            </a:r>
          </a:p>
        </p:txBody>
      </p:sp>
      <p:sp>
        <p:nvSpPr>
          <p:cNvPr id="6" name="Slide Number Placeholder 5"/>
          <p:cNvSpPr>
            <a:spLocks noGrp="1"/>
          </p:cNvSpPr>
          <p:nvPr>
            <p:ph type="sldNum" idx="11"/>
          </p:nvPr>
        </p:nvSpPr>
        <p:spPr/>
        <p:txBody>
          <a:bodyPr/>
          <a:lstStyle>
            <a:lvl1pPr>
              <a:defRPr/>
            </a:lvl1pPr>
          </a:lstStyle>
          <a:p>
            <a:fld id="{3196E15E-0D5B-5544-90E6-F621752F26C0}" type="slidenum">
              <a:rPr lang="en-US"/>
              <a:pPr/>
              <a:t>‹#›</a:t>
            </a:fld>
            <a:endParaRPr lang="en-US"/>
          </a:p>
        </p:txBody>
      </p:sp>
    </p:spTree>
    <p:extLst>
      <p:ext uri="{BB962C8B-B14F-4D97-AF65-F5344CB8AC3E}">
        <p14:creationId xmlns:p14="http://schemas.microsoft.com/office/powerpoint/2010/main" val="1583929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AutoShape 1"/>
          <p:cNvSpPr>
            <a:spLocks noChangeArrowheads="1"/>
          </p:cNvSpPr>
          <p:nvPr/>
        </p:nvSpPr>
        <p:spPr bwMode="auto">
          <a:xfrm>
            <a:off x="228600" y="228600"/>
            <a:ext cx="8694738" cy="2468563"/>
          </a:xfrm>
          <a:prstGeom prst="roundRect">
            <a:avLst>
              <a:gd name="adj" fmla="val 16667"/>
            </a:avLst>
          </a:prstGeom>
          <a:gradFill rotWithShape="0">
            <a:gsLst>
              <a:gs pos="0">
                <a:srgbClr val="0293E0"/>
              </a:gs>
              <a:gs pos="100000">
                <a:srgbClr val="83D3FE"/>
              </a:gs>
            </a:gsLst>
            <a:lin ang="5400000" scaled="1"/>
          </a:gradFill>
          <a:ln>
            <a:noFill/>
          </a:ln>
          <a:effectLst/>
          <a:extLst>
            <a:ext uri="{91240B29-F687-4f45-9708-019B960494DF}">
              <a14:hiddenLine xmlns:a14="http://schemas.microsoft.com/office/drawing/2010/main" w="1584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1026" name="Group 2"/>
          <p:cNvGrpSpPr>
            <a:grpSpLocks/>
          </p:cNvGrpSpPr>
          <p:nvPr/>
        </p:nvGrpSpPr>
        <p:grpSpPr bwMode="auto">
          <a:xfrm>
            <a:off x="211138" y="1679575"/>
            <a:ext cx="8721725" cy="1327150"/>
            <a:chOff x="133" y="1058"/>
            <a:chExt cx="5494" cy="836"/>
          </a:xfrm>
        </p:grpSpPr>
        <p:sp>
          <p:nvSpPr>
            <p:cNvPr id="1027" name="Freeform 3"/>
            <p:cNvSpPr>
              <a:spLocks noChangeArrowheads="1"/>
            </p:cNvSpPr>
            <p:nvPr/>
          </p:nvSpPr>
          <p:spPr bwMode="auto">
            <a:xfrm>
              <a:off x="3809" y="1149"/>
              <a:ext cx="1811" cy="448"/>
            </a:xfrm>
            <a:custGeom>
              <a:avLst/>
              <a:gdLst>
                <a:gd name="G0" fmla="+- 2706 0 0"/>
                <a:gd name="G1" fmla="+- 640 0 0"/>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8999"/>
              </a:srgbClr>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8" name="Freeform 4"/>
            <p:cNvSpPr>
              <a:spLocks noChangeArrowheads="1"/>
            </p:cNvSpPr>
            <p:nvPr/>
          </p:nvSpPr>
          <p:spPr bwMode="auto">
            <a:xfrm>
              <a:off x="1650" y="1069"/>
              <a:ext cx="3491" cy="534"/>
            </a:xfrm>
            <a:custGeom>
              <a:avLst/>
              <a:gdLst>
                <a:gd name="G0" fmla="+- 5216 0 0"/>
                <a:gd name="G1" fmla="+- 762 0 0"/>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39999"/>
              </a:srgbClr>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9" name="Freeform 5"/>
            <p:cNvSpPr>
              <a:spLocks noChangeArrowheads="1"/>
            </p:cNvSpPr>
            <p:nvPr/>
          </p:nvSpPr>
          <p:spPr bwMode="auto">
            <a:xfrm>
              <a:off x="1782" y="1076"/>
              <a:ext cx="3443" cy="487"/>
            </a:xfrm>
            <a:custGeom>
              <a:avLst/>
              <a:gdLst>
                <a:gd name="G0" fmla="+- 5144 0 0"/>
                <a:gd name="G1" fmla="+- 694 0 0"/>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0" name="Freeform 6"/>
            <p:cNvSpPr>
              <a:spLocks noChangeArrowheads="1"/>
            </p:cNvSpPr>
            <p:nvPr/>
          </p:nvSpPr>
          <p:spPr bwMode="auto">
            <a:xfrm>
              <a:off x="3534" y="1068"/>
              <a:ext cx="2083" cy="409"/>
            </a:xfrm>
            <a:custGeom>
              <a:avLst/>
              <a:gdLst>
                <a:gd name="G0" fmla="+- 3112 0 0"/>
                <a:gd name="G1" fmla="+- 584 0 0"/>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1" name="Freeform 7"/>
            <p:cNvSpPr>
              <a:spLocks noChangeArrowheads="1"/>
            </p:cNvSpPr>
            <p:nvPr/>
          </p:nvSpPr>
          <p:spPr bwMode="auto">
            <a:xfrm>
              <a:off x="133" y="1058"/>
              <a:ext cx="5494" cy="836"/>
            </a:xfrm>
            <a:custGeom>
              <a:avLst/>
              <a:gdLst>
                <a:gd name="G0" fmla="+- 8196 0 0"/>
                <a:gd name="G1" fmla="+- 1192 0 0"/>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032" name="AutoShape 8"/>
          <p:cNvSpPr>
            <a:spLocks noChangeArrowheads="1"/>
          </p:cNvSpPr>
          <p:nvPr/>
        </p:nvSpPr>
        <p:spPr bwMode="auto">
          <a:xfrm>
            <a:off x="228600" y="228600"/>
            <a:ext cx="8694738" cy="6034088"/>
          </a:xfrm>
          <a:prstGeom prst="roundRect">
            <a:avLst>
              <a:gd name="adj" fmla="val 16667"/>
            </a:avLst>
          </a:prstGeom>
          <a:gradFill rotWithShape="0">
            <a:gsLst>
              <a:gs pos="0">
                <a:srgbClr val="0293E0"/>
              </a:gs>
              <a:gs pos="100000">
                <a:srgbClr val="83D3FE"/>
              </a:gs>
            </a:gsLst>
            <a:lin ang="5400000" scaled="1"/>
          </a:gradFill>
          <a:ln>
            <a:noFill/>
          </a:ln>
          <a:effectLst/>
          <a:extLst>
            <a:ext uri="{91240B29-F687-4f45-9708-019B960494DF}">
              <a14:hiddenLine xmlns:a14="http://schemas.microsoft.com/office/drawing/2010/main" w="1584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1033" name="Group 9"/>
          <p:cNvGrpSpPr>
            <a:grpSpLocks/>
          </p:cNvGrpSpPr>
          <p:nvPr/>
        </p:nvGrpSpPr>
        <p:grpSpPr bwMode="auto">
          <a:xfrm>
            <a:off x="211138" y="5354638"/>
            <a:ext cx="8721725" cy="1330325"/>
            <a:chOff x="133" y="3373"/>
            <a:chExt cx="5494" cy="838"/>
          </a:xfrm>
        </p:grpSpPr>
        <p:sp>
          <p:nvSpPr>
            <p:cNvPr id="1034" name="Freeform 10"/>
            <p:cNvSpPr>
              <a:spLocks noChangeArrowheads="1"/>
            </p:cNvSpPr>
            <p:nvPr/>
          </p:nvSpPr>
          <p:spPr bwMode="auto">
            <a:xfrm>
              <a:off x="3814" y="3464"/>
              <a:ext cx="1813" cy="449"/>
            </a:xfrm>
            <a:custGeom>
              <a:avLst/>
              <a:gdLst>
                <a:gd name="G0" fmla="+- 2706 0 0"/>
                <a:gd name="G1" fmla="+- 640 0 0"/>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8999"/>
              </a:srgbClr>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5" name="Freeform 11"/>
            <p:cNvSpPr>
              <a:spLocks noChangeArrowheads="1"/>
            </p:cNvSpPr>
            <p:nvPr/>
          </p:nvSpPr>
          <p:spPr bwMode="auto">
            <a:xfrm>
              <a:off x="1652" y="3383"/>
              <a:ext cx="3496" cy="535"/>
            </a:xfrm>
            <a:custGeom>
              <a:avLst/>
              <a:gdLst>
                <a:gd name="G0" fmla="+- 5216 0 0"/>
                <a:gd name="G1" fmla="+- 762 0 0"/>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39999"/>
              </a:srgbClr>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6" name="Freeform 12"/>
            <p:cNvSpPr>
              <a:spLocks noChangeArrowheads="1"/>
            </p:cNvSpPr>
            <p:nvPr/>
          </p:nvSpPr>
          <p:spPr bwMode="auto">
            <a:xfrm>
              <a:off x="1784" y="3391"/>
              <a:ext cx="3448" cy="487"/>
            </a:xfrm>
            <a:custGeom>
              <a:avLst/>
              <a:gdLst>
                <a:gd name="G0" fmla="+- 5144 0 0"/>
                <a:gd name="G1" fmla="+- 694 0 0"/>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7" name="Freeform 13"/>
            <p:cNvSpPr>
              <a:spLocks noChangeArrowheads="1"/>
            </p:cNvSpPr>
            <p:nvPr/>
          </p:nvSpPr>
          <p:spPr bwMode="auto">
            <a:xfrm>
              <a:off x="3538" y="3383"/>
              <a:ext cx="2085" cy="410"/>
            </a:xfrm>
            <a:custGeom>
              <a:avLst/>
              <a:gdLst>
                <a:gd name="G0" fmla="+- 3112 0 0"/>
                <a:gd name="G1" fmla="+- 584 0 0"/>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8" name="Freeform 14"/>
            <p:cNvSpPr>
              <a:spLocks noChangeArrowheads="1"/>
            </p:cNvSpPr>
            <p:nvPr/>
          </p:nvSpPr>
          <p:spPr bwMode="auto">
            <a:xfrm>
              <a:off x="133" y="3373"/>
              <a:ext cx="5494" cy="838"/>
            </a:xfrm>
            <a:custGeom>
              <a:avLst/>
              <a:gdLst>
                <a:gd name="G0" fmla="+- 8196 0 0"/>
                <a:gd name="G1" fmla="+- 1192 0 0"/>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039" name="Rectangle 15"/>
          <p:cNvSpPr>
            <a:spLocks noGrp="1" noChangeArrowheads="1"/>
          </p:cNvSpPr>
          <p:nvPr>
            <p:ph type="title"/>
          </p:nvPr>
        </p:nvSpPr>
        <p:spPr bwMode="auto">
          <a:xfrm>
            <a:off x="685800" y="1600200"/>
            <a:ext cx="7770813"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b" anchorCtr="0" compatLnSpc="1">
            <a:prstTxWarp prst="textNoShape">
              <a:avLst/>
            </a:prstTxWarp>
          </a:bodyPr>
          <a:lstStyle/>
          <a:p>
            <a:pPr lvl="0"/>
            <a:r>
              <a:rPr lang="en-GB"/>
              <a:t>Click to edit the title text formatClick to edit Master title style</a:t>
            </a:r>
          </a:p>
        </p:txBody>
      </p:sp>
      <p:sp>
        <p:nvSpPr>
          <p:cNvPr id="1040" name="Rectangle 16"/>
          <p:cNvSpPr>
            <a:spLocks noGrp="1" noChangeArrowheads="1"/>
          </p:cNvSpPr>
          <p:nvPr>
            <p:ph type="dt"/>
          </p:nvPr>
        </p:nvSpPr>
        <p:spPr bwMode="auto">
          <a:xfrm>
            <a:off x="5164138" y="6249988"/>
            <a:ext cx="3784600"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 pos="2171700" algn="l"/>
                <a:tab pos="2895600" algn="l"/>
                <a:tab pos="3619500" algn="l"/>
              </a:tabLst>
              <a:defRPr>
                <a:solidFill>
                  <a:srgbClr val="000000"/>
                </a:solidFill>
                <a:latin typeface="+mn-lt"/>
                <a:cs typeface="Arial Unicode MS" charset="0"/>
              </a:defRPr>
            </a:lvl1pPr>
          </a:lstStyle>
          <a:p>
            <a:r>
              <a:rPr lang="en-US"/>
              <a:t>2/25/13</a:t>
            </a:r>
          </a:p>
        </p:txBody>
      </p:sp>
      <p:sp>
        <p:nvSpPr>
          <p:cNvPr id="1041" name="Text Box 17"/>
          <p:cNvSpPr txBox="1">
            <a:spLocks noChangeArrowheads="1"/>
          </p:cNvSpPr>
          <p:nvPr/>
        </p:nvSpPr>
        <p:spPr bwMode="auto">
          <a:xfrm>
            <a:off x="193675" y="6249988"/>
            <a:ext cx="378618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2" name="Rectangle 18"/>
          <p:cNvSpPr>
            <a:spLocks noGrp="1" noChangeArrowheads="1"/>
          </p:cNvSpPr>
          <p:nvPr>
            <p:ph type="sldNum"/>
          </p:nvPr>
        </p:nvSpPr>
        <p:spPr bwMode="auto">
          <a:xfrm>
            <a:off x="3990975" y="6249988"/>
            <a:ext cx="1160463"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Lst>
              <a:defRPr>
                <a:solidFill>
                  <a:srgbClr val="000000"/>
                </a:solidFill>
                <a:latin typeface="+mn-lt"/>
                <a:cs typeface="Arial Unicode MS" charset="0"/>
              </a:defRPr>
            </a:lvl1pPr>
          </a:lstStyle>
          <a:p>
            <a:fld id="{09051E74-EEFC-3640-B829-296D35C3A8BC}" type="slidenum">
              <a:rPr lang="en-US"/>
              <a:pPr/>
              <a:t>‹#›</a:t>
            </a:fld>
            <a:endParaRPr lang="en-US"/>
          </a:p>
        </p:txBody>
      </p:sp>
      <p:sp>
        <p:nvSpPr>
          <p:cNvPr id="1043" name="Rectangle 19"/>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96" r:id="rId12"/>
  </p:sldLayoutIdLst>
  <p:hf sldNum="0" hdr="0" ftr="0"/>
  <p:txStyles>
    <p:titleStyle>
      <a:lvl1pPr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2pPr>
      <a:lvl3pPr marL="11430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3pPr>
      <a:lvl4pPr marL="16002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4pPr>
      <a:lvl5pPr marL="20574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5pPr>
      <a:lvl6pPr marL="25146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6pPr>
      <a:lvl7pPr marL="29718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7pPr>
      <a:lvl8pPr marL="34290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8pPr>
      <a:lvl9pPr marL="38862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9pPr>
    </p:titleStyle>
    <p:bodyStyle>
      <a:lvl1pPr marL="342900" indent="-342900" algn="l" defTabSz="457200" rtl="0" fontAlgn="base">
        <a:lnSpc>
          <a:spcPct val="102000"/>
        </a:lnSpc>
        <a:spcBef>
          <a:spcPct val="0"/>
        </a:spcBef>
        <a:spcAft>
          <a:spcPts val="1425"/>
        </a:spcAft>
        <a:buClr>
          <a:srgbClr val="000000"/>
        </a:buClr>
        <a:buSzPct val="100000"/>
        <a:buFont typeface="Times New Roman" charset="0"/>
        <a:defRPr sz="2400">
          <a:solidFill>
            <a:srgbClr val="073E87"/>
          </a:solidFill>
          <a:latin typeface="+mn-lt"/>
          <a:ea typeface="+mn-ea"/>
          <a:cs typeface="+mn-cs"/>
        </a:defRPr>
      </a:lvl1pPr>
      <a:lvl2pPr marL="742950" indent="-285750" algn="l" defTabSz="457200" rtl="0" fontAlgn="base">
        <a:lnSpc>
          <a:spcPct val="102000"/>
        </a:lnSpc>
        <a:spcBef>
          <a:spcPct val="0"/>
        </a:spcBef>
        <a:spcAft>
          <a:spcPts val="1138"/>
        </a:spcAft>
        <a:buClr>
          <a:srgbClr val="000000"/>
        </a:buClr>
        <a:buSzPct val="100000"/>
        <a:buFont typeface="Times New Roman" charset="0"/>
        <a:defRPr sz="2000">
          <a:solidFill>
            <a:srgbClr val="073E87"/>
          </a:solidFill>
          <a:latin typeface="+mn-lt"/>
          <a:ea typeface="+mn-ea"/>
          <a:cs typeface="+mn-cs"/>
        </a:defRPr>
      </a:lvl2pPr>
      <a:lvl3pPr marL="1143000" indent="-228600" algn="l" defTabSz="457200" rtl="0" fontAlgn="base">
        <a:lnSpc>
          <a:spcPct val="102000"/>
        </a:lnSpc>
        <a:spcBef>
          <a:spcPct val="0"/>
        </a:spcBef>
        <a:spcAft>
          <a:spcPts val="850"/>
        </a:spcAft>
        <a:buClr>
          <a:srgbClr val="000000"/>
        </a:buClr>
        <a:buSzPct val="100000"/>
        <a:buFont typeface="Times New Roman" charset="0"/>
        <a:defRPr>
          <a:solidFill>
            <a:srgbClr val="073E87"/>
          </a:solidFill>
          <a:latin typeface="+mn-lt"/>
          <a:ea typeface="+mn-ea"/>
          <a:cs typeface="+mn-cs"/>
        </a:defRPr>
      </a:lvl3pPr>
      <a:lvl4pPr marL="1600200" indent="-228600" algn="l" defTabSz="457200" rtl="0" fontAlgn="base">
        <a:lnSpc>
          <a:spcPct val="102000"/>
        </a:lnSpc>
        <a:spcBef>
          <a:spcPct val="0"/>
        </a:spcBef>
        <a:spcAft>
          <a:spcPts val="575"/>
        </a:spcAft>
        <a:buClr>
          <a:srgbClr val="000000"/>
        </a:buClr>
        <a:buSzPct val="100000"/>
        <a:buFont typeface="Times New Roman" charset="0"/>
        <a:defRPr sz="1600">
          <a:solidFill>
            <a:srgbClr val="073E87"/>
          </a:solidFill>
          <a:latin typeface="+mn-lt"/>
          <a:ea typeface="+mn-ea"/>
          <a:cs typeface="+mn-cs"/>
        </a:defRPr>
      </a:lvl4pPr>
      <a:lvl5pPr marL="20574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5pPr>
      <a:lvl6pPr marL="25146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6pPr>
      <a:lvl7pPr marL="29718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7pPr>
      <a:lvl8pPr marL="34290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8pPr>
      <a:lvl9pPr marL="38862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228600" y="228600"/>
            <a:ext cx="8694738" cy="2468563"/>
          </a:xfrm>
          <a:prstGeom prst="roundRect">
            <a:avLst>
              <a:gd name="adj" fmla="val 16667"/>
            </a:avLst>
          </a:prstGeom>
          <a:gradFill rotWithShape="0">
            <a:gsLst>
              <a:gs pos="0">
                <a:srgbClr val="0293E0"/>
              </a:gs>
              <a:gs pos="100000">
                <a:srgbClr val="83D3FE"/>
              </a:gs>
            </a:gsLst>
            <a:lin ang="5400000" scaled="1"/>
          </a:gradFill>
          <a:ln>
            <a:noFill/>
          </a:ln>
          <a:effectLst/>
          <a:extLst>
            <a:ext uri="{91240B29-F687-4f45-9708-019B960494DF}">
              <a14:hiddenLine xmlns:a14="http://schemas.microsoft.com/office/drawing/2010/main" w="1584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2050" name="Group 2"/>
          <p:cNvGrpSpPr>
            <a:grpSpLocks/>
          </p:cNvGrpSpPr>
          <p:nvPr/>
        </p:nvGrpSpPr>
        <p:grpSpPr bwMode="auto">
          <a:xfrm>
            <a:off x="211138" y="1679575"/>
            <a:ext cx="8721725" cy="1327150"/>
            <a:chOff x="133" y="1058"/>
            <a:chExt cx="5494" cy="836"/>
          </a:xfrm>
        </p:grpSpPr>
        <p:sp>
          <p:nvSpPr>
            <p:cNvPr id="2051" name="Freeform 3"/>
            <p:cNvSpPr>
              <a:spLocks noChangeArrowheads="1"/>
            </p:cNvSpPr>
            <p:nvPr/>
          </p:nvSpPr>
          <p:spPr bwMode="auto">
            <a:xfrm>
              <a:off x="3809" y="1149"/>
              <a:ext cx="1811" cy="448"/>
            </a:xfrm>
            <a:custGeom>
              <a:avLst/>
              <a:gdLst>
                <a:gd name="G0" fmla="+- 2706 0 0"/>
                <a:gd name="G1" fmla="+- 640 0 0"/>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8999"/>
              </a:srgbClr>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2" name="Freeform 4"/>
            <p:cNvSpPr>
              <a:spLocks noChangeArrowheads="1"/>
            </p:cNvSpPr>
            <p:nvPr/>
          </p:nvSpPr>
          <p:spPr bwMode="auto">
            <a:xfrm>
              <a:off x="1650" y="1069"/>
              <a:ext cx="3491" cy="534"/>
            </a:xfrm>
            <a:custGeom>
              <a:avLst/>
              <a:gdLst>
                <a:gd name="G0" fmla="+- 5216 0 0"/>
                <a:gd name="G1" fmla="+- 762 0 0"/>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39999"/>
              </a:srgbClr>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3" name="Freeform 5"/>
            <p:cNvSpPr>
              <a:spLocks noChangeArrowheads="1"/>
            </p:cNvSpPr>
            <p:nvPr/>
          </p:nvSpPr>
          <p:spPr bwMode="auto">
            <a:xfrm>
              <a:off x="1782" y="1076"/>
              <a:ext cx="3443" cy="487"/>
            </a:xfrm>
            <a:custGeom>
              <a:avLst/>
              <a:gdLst>
                <a:gd name="G0" fmla="+- 5144 0 0"/>
                <a:gd name="G1" fmla="+- 694 0 0"/>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4" name="Freeform 6"/>
            <p:cNvSpPr>
              <a:spLocks noChangeArrowheads="1"/>
            </p:cNvSpPr>
            <p:nvPr/>
          </p:nvSpPr>
          <p:spPr bwMode="auto">
            <a:xfrm>
              <a:off x="3534" y="1068"/>
              <a:ext cx="2083" cy="409"/>
            </a:xfrm>
            <a:custGeom>
              <a:avLst/>
              <a:gdLst>
                <a:gd name="G0" fmla="+- 3112 0 0"/>
                <a:gd name="G1" fmla="+- 584 0 0"/>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5" name="Freeform 7"/>
            <p:cNvSpPr>
              <a:spLocks noChangeArrowheads="1"/>
            </p:cNvSpPr>
            <p:nvPr/>
          </p:nvSpPr>
          <p:spPr bwMode="auto">
            <a:xfrm>
              <a:off x="133" y="1058"/>
              <a:ext cx="5494" cy="836"/>
            </a:xfrm>
            <a:custGeom>
              <a:avLst/>
              <a:gdLst>
                <a:gd name="G0" fmla="+- 8196 0 0"/>
                <a:gd name="G1" fmla="+- 1192 0 0"/>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2056" name="Rectangle 8"/>
          <p:cNvSpPr>
            <a:spLocks noGrp="1" noChangeArrowheads="1"/>
          </p:cNvSpPr>
          <p:nvPr>
            <p:ph type="body" idx="1"/>
          </p:nvPr>
        </p:nvSpPr>
        <p:spPr bwMode="auto">
          <a:xfrm>
            <a:off x="871538" y="2674938"/>
            <a:ext cx="7407275" cy="344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0"/>
            <a:r>
              <a:rPr lang="en-GB"/>
              <a:t>Ninth Outline LevelClick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57" name="Rectangle 9"/>
          <p:cNvSpPr>
            <a:spLocks noGrp="1" noChangeArrowheads="1"/>
          </p:cNvSpPr>
          <p:nvPr>
            <p:ph type="dt"/>
          </p:nvPr>
        </p:nvSpPr>
        <p:spPr bwMode="auto">
          <a:xfrm>
            <a:off x="5164138" y="6249988"/>
            <a:ext cx="3784600"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 pos="2171700" algn="l"/>
                <a:tab pos="2895600" algn="l"/>
                <a:tab pos="3619500" algn="l"/>
              </a:tabLst>
              <a:defRPr>
                <a:solidFill>
                  <a:srgbClr val="000000"/>
                </a:solidFill>
                <a:latin typeface="+mn-lt"/>
                <a:cs typeface="Arial Unicode MS" charset="0"/>
              </a:defRPr>
            </a:lvl1pPr>
          </a:lstStyle>
          <a:p>
            <a:r>
              <a:rPr lang="en-US"/>
              <a:t>2/25/13</a:t>
            </a:r>
          </a:p>
        </p:txBody>
      </p:sp>
      <p:sp>
        <p:nvSpPr>
          <p:cNvPr id="2058" name="Text Box 10"/>
          <p:cNvSpPr txBox="1">
            <a:spLocks noChangeArrowheads="1"/>
          </p:cNvSpPr>
          <p:nvPr/>
        </p:nvSpPr>
        <p:spPr bwMode="auto">
          <a:xfrm>
            <a:off x="193675" y="6249988"/>
            <a:ext cx="378618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9" name="Rectangle 11"/>
          <p:cNvSpPr>
            <a:spLocks noGrp="1" noChangeArrowheads="1"/>
          </p:cNvSpPr>
          <p:nvPr>
            <p:ph type="sldNum"/>
          </p:nvPr>
        </p:nvSpPr>
        <p:spPr bwMode="auto">
          <a:xfrm>
            <a:off x="3990975" y="6249988"/>
            <a:ext cx="1160463"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Lst>
              <a:defRPr>
                <a:solidFill>
                  <a:srgbClr val="000000"/>
                </a:solidFill>
                <a:latin typeface="+mn-lt"/>
                <a:cs typeface="Arial Unicode MS" charset="0"/>
              </a:defRPr>
            </a:lvl1pPr>
          </a:lstStyle>
          <a:p>
            <a:fld id="{531414BA-D18D-944C-8498-B99B6E2F0F45}" type="slidenum">
              <a:rPr lang="en-US"/>
              <a:pPr/>
              <a:t>‹#›</a:t>
            </a:fld>
            <a:endParaRPr lang="en-US"/>
          </a:p>
        </p:txBody>
      </p:sp>
      <p:sp>
        <p:nvSpPr>
          <p:cNvPr id="2060" name="Rectangle 12"/>
          <p:cNvSpPr>
            <a:spLocks noGrp="1" noChangeArrowheads="1"/>
          </p:cNvSpPr>
          <p:nvPr>
            <p:ph type="title"/>
          </p:nvPr>
        </p:nvSpPr>
        <p:spPr bwMode="auto">
          <a:xfrm>
            <a:off x="457200" y="338138"/>
            <a:ext cx="8228013" cy="125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p>
            <a:pPr lvl="0"/>
            <a:r>
              <a:rPr lang="en-GB"/>
              <a:t>Click to edit the title text formatClick to edit Master title style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p:txStyles>
    <p:titleStyle>
      <a:lvl1pPr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2pPr>
      <a:lvl3pPr marL="11430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3pPr>
      <a:lvl4pPr marL="16002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4pPr>
      <a:lvl5pPr marL="20574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5pPr>
      <a:lvl6pPr marL="25146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6pPr>
      <a:lvl7pPr marL="29718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7pPr>
      <a:lvl8pPr marL="34290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8pPr>
      <a:lvl9pPr marL="38862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9pPr>
    </p:titleStyle>
    <p:bodyStyle>
      <a:lvl1pPr marL="342900" indent="-342900" algn="l" defTabSz="457200" rtl="0" fontAlgn="base">
        <a:lnSpc>
          <a:spcPct val="102000"/>
        </a:lnSpc>
        <a:spcBef>
          <a:spcPct val="0"/>
        </a:spcBef>
        <a:spcAft>
          <a:spcPts val="1425"/>
        </a:spcAft>
        <a:buClr>
          <a:srgbClr val="000000"/>
        </a:buClr>
        <a:buSzPct val="100000"/>
        <a:buFont typeface="Times New Roman" charset="0"/>
        <a:defRPr sz="2400">
          <a:solidFill>
            <a:srgbClr val="073E87"/>
          </a:solidFill>
          <a:latin typeface="+mn-lt"/>
          <a:ea typeface="+mn-ea"/>
          <a:cs typeface="+mn-cs"/>
        </a:defRPr>
      </a:lvl1pPr>
      <a:lvl2pPr marL="742950" indent="-285750" algn="l" defTabSz="457200" rtl="0" fontAlgn="base">
        <a:lnSpc>
          <a:spcPct val="102000"/>
        </a:lnSpc>
        <a:spcBef>
          <a:spcPct val="0"/>
        </a:spcBef>
        <a:spcAft>
          <a:spcPts val="1138"/>
        </a:spcAft>
        <a:buClr>
          <a:srgbClr val="000000"/>
        </a:buClr>
        <a:buSzPct val="100000"/>
        <a:buFont typeface="Times New Roman" charset="0"/>
        <a:defRPr sz="2000">
          <a:solidFill>
            <a:srgbClr val="073E87"/>
          </a:solidFill>
          <a:latin typeface="+mn-lt"/>
          <a:ea typeface="+mn-ea"/>
          <a:cs typeface="+mn-cs"/>
        </a:defRPr>
      </a:lvl2pPr>
      <a:lvl3pPr marL="1143000" indent="-228600" algn="l" defTabSz="457200" rtl="0" fontAlgn="base">
        <a:lnSpc>
          <a:spcPct val="102000"/>
        </a:lnSpc>
        <a:spcBef>
          <a:spcPct val="0"/>
        </a:spcBef>
        <a:spcAft>
          <a:spcPts val="850"/>
        </a:spcAft>
        <a:buClr>
          <a:srgbClr val="000000"/>
        </a:buClr>
        <a:buSzPct val="100000"/>
        <a:buFont typeface="Times New Roman" charset="0"/>
        <a:defRPr>
          <a:solidFill>
            <a:srgbClr val="073E87"/>
          </a:solidFill>
          <a:latin typeface="+mn-lt"/>
          <a:ea typeface="+mn-ea"/>
          <a:cs typeface="+mn-cs"/>
        </a:defRPr>
      </a:lvl3pPr>
      <a:lvl4pPr marL="1600200" indent="-228600" algn="l" defTabSz="457200" rtl="0" fontAlgn="base">
        <a:lnSpc>
          <a:spcPct val="102000"/>
        </a:lnSpc>
        <a:spcBef>
          <a:spcPct val="0"/>
        </a:spcBef>
        <a:spcAft>
          <a:spcPts val="575"/>
        </a:spcAft>
        <a:buClr>
          <a:srgbClr val="000000"/>
        </a:buClr>
        <a:buSzPct val="100000"/>
        <a:buFont typeface="Times New Roman" charset="0"/>
        <a:defRPr sz="1600">
          <a:solidFill>
            <a:srgbClr val="073E87"/>
          </a:solidFill>
          <a:latin typeface="+mn-lt"/>
          <a:ea typeface="+mn-ea"/>
          <a:cs typeface="+mn-cs"/>
        </a:defRPr>
      </a:lvl4pPr>
      <a:lvl5pPr marL="20574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5pPr>
      <a:lvl6pPr marL="25146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6pPr>
      <a:lvl7pPr marL="29718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7pPr>
      <a:lvl8pPr marL="34290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8pPr>
      <a:lvl9pPr marL="38862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228600" y="228600"/>
            <a:ext cx="8694738" cy="2468563"/>
          </a:xfrm>
          <a:prstGeom prst="roundRect">
            <a:avLst>
              <a:gd name="adj" fmla="val 16667"/>
            </a:avLst>
          </a:prstGeom>
          <a:gradFill rotWithShape="0">
            <a:gsLst>
              <a:gs pos="0">
                <a:srgbClr val="0293E0"/>
              </a:gs>
              <a:gs pos="100000">
                <a:srgbClr val="83D3FE"/>
              </a:gs>
            </a:gsLst>
            <a:lin ang="5400000" scaled="1"/>
          </a:gradFill>
          <a:ln>
            <a:noFill/>
          </a:ln>
          <a:effectLst/>
          <a:extLst>
            <a:ext uri="{91240B29-F687-4f45-9708-019B960494DF}">
              <a14:hiddenLine xmlns:a14="http://schemas.microsoft.com/office/drawing/2010/main" w="1584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3074" name="Group 2"/>
          <p:cNvGrpSpPr>
            <a:grpSpLocks/>
          </p:cNvGrpSpPr>
          <p:nvPr/>
        </p:nvGrpSpPr>
        <p:grpSpPr bwMode="auto">
          <a:xfrm>
            <a:off x="211138" y="1679575"/>
            <a:ext cx="8721725" cy="1327150"/>
            <a:chOff x="133" y="1058"/>
            <a:chExt cx="5494" cy="836"/>
          </a:xfrm>
        </p:grpSpPr>
        <p:sp>
          <p:nvSpPr>
            <p:cNvPr id="3075" name="Freeform 3"/>
            <p:cNvSpPr>
              <a:spLocks noChangeArrowheads="1"/>
            </p:cNvSpPr>
            <p:nvPr/>
          </p:nvSpPr>
          <p:spPr bwMode="auto">
            <a:xfrm>
              <a:off x="3809" y="1149"/>
              <a:ext cx="1811" cy="448"/>
            </a:xfrm>
            <a:custGeom>
              <a:avLst/>
              <a:gdLst>
                <a:gd name="G0" fmla="+- 2706 0 0"/>
                <a:gd name="G1" fmla="+- 640 0 0"/>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8999"/>
              </a:srgbClr>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6" name="Freeform 4"/>
            <p:cNvSpPr>
              <a:spLocks noChangeArrowheads="1"/>
            </p:cNvSpPr>
            <p:nvPr/>
          </p:nvSpPr>
          <p:spPr bwMode="auto">
            <a:xfrm>
              <a:off x="1650" y="1069"/>
              <a:ext cx="3491" cy="534"/>
            </a:xfrm>
            <a:custGeom>
              <a:avLst/>
              <a:gdLst>
                <a:gd name="G0" fmla="+- 5216 0 0"/>
                <a:gd name="G1" fmla="+- 762 0 0"/>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39999"/>
              </a:srgbClr>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7" name="Freeform 5"/>
            <p:cNvSpPr>
              <a:spLocks noChangeArrowheads="1"/>
            </p:cNvSpPr>
            <p:nvPr/>
          </p:nvSpPr>
          <p:spPr bwMode="auto">
            <a:xfrm>
              <a:off x="1782" y="1076"/>
              <a:ext cx="3443" cy="487"/>
            </a:xfrm>
            <a:custGeom>
              <a:avLst/>
              <a:gdLst>
                <a:gd name="G0" fmla="+- 5144 0 0"/>
                <a:gd name="G1" fmla="+- 694 0 0"/>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8" name="Freeform 6"/>
            <p:cNvSpPr>
              <a:spLocks noChangeArrowheads="1"/>
            </p:cNvSpPr>
            <p:nvPr/>
          </p:nvSpPr>
          <p:spPr bwMode="auto">
            <a:xfrm>
              <a:off x="3534" y="1068"/>
              <a:ext cx="2083" cy="409"/>
            </a:xfrm>
            <a:custGeom>
              <a:avLst/>
              <a:gdLst>
                <a:gd name="G0" fmla="+- 3112 0 0"/>
                <a:gd name="G1" fmla="+- 584 0 0"/>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9" name="Freeform 7"/>
            <p:cNvSpPr>
              <a:spLocks noChangeArrowheads="1"/>
            </p:cNvSpPr>
            <p:nvPr/>
          </p:nvSpPr>
          <p:spPr bwMode="auto">
            <a:xfrm>
              <a:off x="133" y="1058"/>
              <a:ext cx="5494" cy="836"/>
            </a:xfrm>
            <a:custGeom>
              <a:avLst/>
              <a:gdLst>
                <a:gd name="G0" fmla="+- 8196 0 0"/>
                <a:gd name="G1" fmla="+- 1192 0 0"/>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080" name="Rectangle 8"/>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91440" rIns="91440" bIns="91440" numCol="1" anchor="b" anchorCtr="0" compatLnSpc="1">
            <a:prstTxWarp prst="textNoShape">
              <a:avLst/>
            </a:prstTxWarp>
          </a:bodyPr>
          <a:lstStyle/>
          <a:p>
            <a:pPr lvl="0"/>
            <a:r>
              <a:rPr lang="en-GB"/>
              <a:t>Click to edit the title text format</a:t>
            </a:r>
          </a:p>
        </p:txBody>
      </p:sp>
      <p:sp>
        <p:nvSpPr>
          <p:cNvPr id="3081" name="Rectangle 9"/>
          <p:cNvSpPr>
            <a:spLocks noGrp="1" noChangeArrowheads="1"/>
          </p:cNvSpPr>
          <p:nvPr>
            <p:ph type="body" idx="1"/>
          </p:nvPr>
        </p:nvSpPr>
        <p:spPr bwMode="auto">
          <a:xfrm>
            <a:off x="457200" y="1600200"/>
            <a:ext cx="8228013" cy="496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91440" rIns="91440" bIns="9144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2pPr>
      <a:lvl3pPr marL="11430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3pPr>
      <a:lvl4pPr marL="16002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4pPr>
      <a:lvl5pPr marL="20574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5pPr>
      <a:lvl6pPr marL="25146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6pPr>
      <a:lvl7pPr marL="29718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7pPr>
      <a:lvl8pPr marL="34290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8pPr>
      <a:lvl9pPr marL="38862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9pPr>
    </p:titleStyle>
    <p:bodyStyle>
      <a:lvl1pPr marL="342900" indent="-342900" algn="l" defTabSz="457200" rtl="0" fontAlgn="base">
        <a:lnSpc>
          <a:spcPct val="102000"/>
        </a:lnSpc>
        <a:spcBef>
          <a:spcPct val="0"/>
        </a:spcBef>
        <a:spcAft>
          <a:spcPts val="1425"/>
        </a:spcAft>
        <a:buClr>
          <a:srgbClr val="000000"/>
        </a:buClr>
        <a:buSzPct val="100000"/>
        <a:buFont typeface="Times New Roman" charset="0"/>
        <a:defRPr sz="2400">
          <a:solidFill>
            <a:srgbClr val="073E87"/>
          </a:solidFill>
          <a:latin typeface="+mn-lt"/>
          <a:ea typeface="+mn-ea"/>
          <a:cs typeface="+mn-cs"/>
        </a:defRPr>
      </a:lvl1pPr>
      <a:lvl2pPr marL="742950" indent="-285750" algn="l" defTabSz="457200" rtl="0" fontAlgn="base">
        <a:lnSpc>
          <a:spcPct val="102000"/>
        </a:lnSpc>
        <a:spcBef>
          <a:spcPct val="0"/>
        </a:spcBef>
        <a:spcAft>
          <a:spcPts val="1138"/>
        </a:spcAft>
        <a:buClr>
          <a:srgbClr val="000000"/>
        </a:buClr>
        <a:buSzPct val="100000"/>
        <a:buFont typeface="Times New Roman" charset="0"/>
        <a:defRPr sz="2000">
          <a:solidFill>
            <a:srgbClr val="073E87"/>
          </a:solidFill>
          <a:latin typeface="+mn-lt"/>
          <a:ea typeface="+mn-ea"/>
          <a:cs typeface="+mn-cs"/>
        </a:defRPr>
      </a:lvl2pPr>
      <a:lvl3pPr marL="1143000" indent="-228600" algn="l" defTabSz="457200" rtl="0" fontAlgn="base">
        <a:lnSpc>
          <a:spcPct val="102000"/>
        </a:lnSpc>
        <a:spcBef>
          <a:spcPct val="0"/>
        </a:spcBef>
        <a:spcAft>
          <a:spcPts val="850"/>
        </a:spcAft>
        <a:buClr>
          <a:srgbClr val="000000"/>
        </a:buClr>
        <a:buSzPct val="100000"/>
        <a:buFont typeface="Times New Roman" charset="0"/>
        <a:defRPr>
          <a:solidFill>
            <a:srgbClr val="073E87"/>
          </a:solidFill>
          <a:latin typeface="+mn-lt"/>
          <a:ea typeface="+mn-ea"/>
          <a:cs typeface="+mn-cs"/>
        </a:defRPr>
      </a:lvl3pPr>
      <a:lvl4pPr marL="1600200" indent="-228600" algn="l" defTabSz="457200" rtl="0" fontAlgn="base">
        <a:lnSpc>
          <a:spcPct val="102000"/>
        </a:lnSpc>
        <a:spcBef>
          <a:spcPct val="0"/>
        </a:spcBef>
        <a:spcAft>
          <a:spcPts val="575"/>
        </a:spcAft>
        <a:buClr>
          <a:srgbClr val="000000"/>
        </a:buClr>
        <a:buSzPct val="100000"/>
        <a:buFont typeface="Times New Roman" charset="0"/>
        <a:defRPr sz="1600">
          <a:solidFill>
            <a:srgbClr val="073E87"/>
          </a:solidFill>
          <a:latin typeface="+mn-lt"/>
          <a:ea typeface="+mn-ea"/>
          <a:cs typeface="+mn-cs"/>
        </a:defRPr>
      </a:lvl4pPr>
      <a:lvl5pPr marL="20574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5pPr>
      <a:lvl6pPr marL="25146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6pPr>
      <a:lvl7pPr marL="29718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7pPr>
      <a:lvl8pPr marL="34290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8pPr>
      <a:lvl9pPr marL="38862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228600" y="228600"/>
            <a:ext cx="8694738" cy="2468563"/>
          </a:xfrm>
          <a:prstGeom prst="roundRect">
            <a:avLst>
              <a:gd name="adj" fmla="val 16667"/>
            </a:avLst>
          </a:prstGeom>
          <a:gradFill rotWithShape="0">
            <a:gsLst>
              <a:gs pos="0">
                <a:srgbClr val="0293E0"/>
              </a:gs>
              <a:gs pos="100000">
                <a:srgbClr val="83D3FE"/>
              </a:gs>
            </a:gsLst>
            <a:lin ang="5400000" scaled="1"/>
          </a:gradFill>
          <a:ln>
            <a:noFill/>
          </a:ln>
          <a:effectLst/>
          <a:extLst>
            <a:ext uri="{91240B29-F687-4f45-9708-019B960494DF}">
              <a14:hiddenLine xmlns:a14="http://schemas.microsoft.com/office/drawing/2010/main" w="1584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4098" name="Group 2"/>
          <p:cNvGrpSpPr>
            <a:grpSpLocks/>
          </p:cNvGrpSpPr>
          <p:nvPr/>
        </p:nvGrpSpPr>
        <p:grpSpPr bwMode="auto">
          <a:xfrm>
            <a:off x="211138" y="1679575"/>
            <a:ext cx="8721725" cy="1327150"/>
            <a:chOff x="133" y="1058"/>
            <a:chExt cx="5494" cy="836"/>
          </a:xfrm>
        </p:grpSpPr>
        <p:sp>
          <p:nvSpPr>
            <p:cNvPr id="4099" name="Freeform 3"/>
            <p:cNvSpPr>
              <a:spLocks noChangeArrowheads="1"/>
            </p:cNvSpPr>
            <p:nvPr/>
          </p:nvSpPr>
          <p:spPr bwMode="auto">
            <a:xfrm>
              <a:off x="3809" y="1149"/>
              <a:ext cx="1811" cy="448"/>
            </a:xfrm>
            <a:custGeom>
              <a:avLst/>
              <a:gdLst>
                <a:gd name="G0" fmla="+- 2706 0 0"/>
                <a:gd name="G1" fmla="+- 640 0 0"/>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8999"/>
              </a:srgbClr>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0" name="Freeform 4"/>
            <p:cNvSpPr>
              <a:spLocks noChangeArrowheads="1"/>
            </p:cNvSpPr>
            <p:nvPr/>
          </p:nvSpPr>
          <p:spPr bwMode="auto">
            <a:xfrm>
              <a:off x="1650" y="1069"/>
              <a:ext cx="3491" cy="534"/>
            </a:xfrm>
            <a:custGeom>
              <a:avLst/>
              <a:gdLst>
                <a:gd name="G0" fmla="+- 5216 0 0"/>
                <a:gd name="G1" fmla="+- 762 0 0"/>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39999"/>
              </a:srgbClr>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1" name="Freeform 5"/>
            <p:cNvSpPr>
              <a:spLocks noChangeArrowheads="1"/>
            </p:cNvSpPr>
            <p:nvPr/>
          </p:nvSpPr>
          <p:spPr bwMode="auto">
            <a:xfrm>
              <a:off x="1782" y="1076"/>
              <a:ext cx="3443" cy="487"/>
            </a:xfrm>
            <a:custGeom>
              <a:avLst/>
              <a:gdLst>
                <a:gd name="G0" fmla="+- 5144 0 0"/>
                <a:gd name="G1" fmla="+- 694 0 0"/>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2" name="Freeform 6"/>
            <p:cNvSpPr>
              <a:spLocks noChangeArrowheads="1"/>
            </p:cNvSpPr>
            <p:nvPr/>
          </p:nvSpPr>
          <p:spPr bwMode="auto">
            <a:xfrm>
              <a:off x="3534" y="1068"/>
              <a:ext cx="2083" cy="409"/>
            </a:xfrm>
            <a:custGeom>
              <a:avLst/>
              <a:gdLst>
                <a:gd name="G0" fmla="+- 3112 0 0"/>
                <a:gd name="G1" fmla="+- 584 0 0"/>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3" name="Freeform 7"/>
            <p:cNvSpPr>
              <a:spLocks noChangeArrowheads="1"/>
            </p:cNvSpPr>
            <p:nvPr/>
          </p:nvSpPr>
          <p:spPr bwMode="auto">
            <a:xfrm>
              <a:off x="133" y="1058"/>
              <a:ext cx="5494" cy="836"/>
            </a:xfrm>
            <a:custGeom>
              <a:avLst/>
              <a:gdLst>
                <a:gd name="G0" fmla="+- 8196 0 0"/>
                <a:gd name="G1" fmla="+- 1192 0 0"/>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4104" name="AutoShape 8"/>
          <p:cNvSpPr>
            <a:spLocks noChangeArrowheads="1"/>
          </p:cNvSpPr>
          <p:nvPr/>
        </p:nvSpPr>
        <p:spPr bwMode="auto">
          <a:xfrm>
            <a:off x="228600" y="228600"/>
            <a:ext cx="8694738" cy="1425575"/>
          </a:xfrm>
          <a:prstGeom prst="roundRect">
            <a:avLst>
              <a:gd name="adj" fmla="val 16667"/>
            </a:avLst>
          </a:prstGeom>
          <a:gradFill rotWithShape="0">
            <a:gsLst>
              <a:gs pos="0">
                <a:srgbClr val="0293E0"/>
              </a:gs>
              <a:gs pos="100000">
                <a:srgbClr val="83D3FE"/>
              </a:gs>
            </a:gsLst>
            <a:lin ang="5400000" scaled="1"/>
          </a:gradFill>
          <a:ln>
            <a:noFill/>
          </a:ln>
          <a:effectLst/>
          <a:extLst>
            <a:ext uri="{91240B29-F687-4f45-9708-019B960494DF}">
              <a14:hiddenLine xmlns:a14="http://schemas.microsoft.com/office/drawing/2010/main" w="1584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4105" name="Group 9"/>
          <p:cNvGrpSpPr>
            <a:grpSpLocks/>
          </p:cNvGrpSpPr>
          <p:nvPr/>
        </p:nvGrpSpPr>
        <p:grpSpPr bwMode="auto">
          <a:xfrm>
            <a:off x="211138" y="714375"/>
            <a:ext cx="8721725" cy="1327150"/>
            <a:chOff x="133" y="450"/>
            <a:chExt cx="5494" cy="836"/>
          </a:xfrm>
        </p:grpSpPr>
        <p:sp>
          <p:nvSpPr>
            <p:cNvPr id="4106" name="Freeform 10"/>
            <p:cNvSpPr>
              <a:spLocks noChangeArrowheads="1"/>
            </p:cNvSpPr>
            <p:nvPr/>
          </p:nvSpPr>
          <p:spPr bwMode="auto">
            <a:xfrm>
              <a:off x="3809" y="541"/>
              <a:ext cx="1811" cy="448"/>
            </a:xfrm>
            <a:custGeom>
              <a:avLst/>
              <a:gdLst>
                <a:gd name="G0" fmla="+- 2706 0 0"/>
                <a:gd name="G1" fmla="+- 640 0 0"/>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8999"/>
              </a:srgbClr>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7" name="Freeform 11"/>
            <p:cNvSpPr>
              <a:spLocks noChangeArrowheads="1"/>
            </p:cNvSpPr>
            <p:nvPr/>
          </p:nvSpPr>
          <p:spPr bwMode="auto">
            <a:xfrm>
              <a:off x="1650" y="460"/>
              <a:ext cx="3491" cy="534"/>
            </a:xfrm>
            <a:custGeom>
              <a:avLst/>
              <a:gdLst>
                <a:gd name="G0" fmla="+- 5216 0 0"/>
                <a:gd name="G1" fmla="+- 762 0 0"/>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39999"/>
              </a:srgbClr>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8" name="Freeform 12"/>
            <p:cNvSpPr>
              <a:spLocks noChangeArrowheads="1"/>
            </p:cNvSpPr>
            <p:nvPr/>
          </p:nvSpPr>
          <p:spPr bwMode="auto">
            <a:xfrm>
              <a:off x="1782" y="468"/>
              <a:ext cx="3443" cy="487"/>
            </a:xfrm>
            <a:custGeom>
              <a:avLst/>
              <a:gdLst>
                <a:gd name="G0" fmla="+- 5144 0 0"/>
                <a:gd name="G1" fmla="+- 694 0 0"/>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9" name="Freeform 13"/>
            <p:cNvSpPr>
              <a:spLocks noChangeArrowheads="1"/>
            </p:cNvSpPr>
            <p:nvPr/>
          </p:nvSpPr>
          <p:spPr bwMode="auto">
            <a:xfrm>
              <a:off x="3534" y="460"/>
              <a:ext cx="2083" cy="409"/>
            </a:xfrm>
            <a:custGeom>
              <a:avLst/>
              <a:gdLst>
                <a:gd name="G0" fmla="+- 3112 0 0"/>
                <a:gd name="G1" fmla="+- 584 0 0"/>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10" name="Freeform 14"/>
            <p:cNvSpPr>
              <a:spLocks noChangeArrowheads="1"/>
            </p:cNvSpPr>
            <p:nvPr/>
          </p:nvSpPr>
          <p:spPr bwMode="auto">
            <a:xfrm>
              <a:off x="133" y="450"/>
              <a:ext cx="5494" cy="836"/>
            </a:xfrm>
            <a:custGeom>
              <a:avLst/>
              <a:gdLst>
                <a:gd name="G0" fmla="+- 8196 0 0"/>
                <a:gd name="G1" fmla="+- 1192 0 0"/>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4111" name="Rectangle 15"/>
          <p:cNvSpPr>
            <a:spLocks noGrp="1" noChangeArrowheads="1"/>
          </p:cNvSpPr>
          <p:nvPr>
            <p:ph type="dt"/>
          </p:nvPr>
        </p:nvSpPr>
        <p:spPr bwMode="auto">
          <a:xfrm>
            <a:off x="5164138" y="6249988"/>
            <a:ext cx="3784600"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 pos="2171700" algn="l"/>
                <a:tab pos="2895600" algn="l"/>
                <a:tab pos="3619500" algn="l"/>
              </a:tabLst>
              <a:defRPr>
                <a:solidFill>
                  <a:srgbClr val="000000"/>
                </a:solidFill>
                <a:latin typeface="+mn-lt"/>
                <a:cs typeface="Arial Unicode MS" charset="0"/>
              </a:defRPr>
            </a:lvl1pPr>
          </a:lstStyle>
          <a:p>
            <a:r>
              <a:rPr lang="en-US"/>
              <a:t>2/25/13</a:t>
            </a:r>
          </a:p>
        </p:txBody>
      </p:sp>
      <p:sp>
        <p:nvSpPr>
          <p:cNvPr id="4112" name="Text Box 16"/>
          <p:cNvSpPr txBox="1">
            <a:spLocks noChangeArrowheads="1"/>
          </p:cNvSpPr>
          <p:nvPr/>
        </p:nvSpPr>
        <p:spPr bwMode="auto">
          <a:xfrm>
            <a:off x="193675" y="6249988"/>
            <a:ext cx="378618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13" name="Rectangle 17"/>
          <p:cNvSpPr>
            <a:spLocks noGrp="1" noChangeArrowheads="1"/>
          </p:cNvSpPr>
          <p:nvPr>
            <p:ph type="sldNum"/>
          </p:nvPr>
        </p:nvSpPr>
        <p:spPr bwMode="auto">
          <a:xfrm>
            <a:off x="3990975" y="6249988"/>
            <a:ext cx="1160463"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Lst>
              <a:defRPr>
                <a:solidFill>
                  <a:srgbClr val="000000"/>
                </a:solidFill>
                <a:latin typeface="+mn-lt"/>
                <a:cs typeface="Arial Unicode MS" charset="0"/>
              </a:defRPr>
            </a:lvl1pPr>
          </a:lstStyle>
          <a:p>
            <a:fld id="{CD65AE05-4DF9-4743-A6A7-2D1B54B3AF25}" type="slidenum">
              <a:rPr lang="en-US"/>
              <a:pPr/>
              <a:t>‹#›</a:t>
            </a:fld>
            <a:endParaRPr lang="en-US"/>
          </a:p>
        </p:txBody>
      </p:sp>
      <p:sp>
        <p:nvSpPr>
          <p:cNvPr id="4114" name="Rectangle 18"/>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4115" name="Rectangle 19"/>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2pPr>
      <a:lvl3pPr marL="11430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3pPr>
      <a:lvl4pPr marL="16002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4pPr>
      <a:lvl5pPr marL="20574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5pPr>
      <a:lvl6pPr marL="25146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6pPr>
      <a:lvl7pPr marL="29718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7pPr>
      <a:lvl8pPr marL="34290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8pPr>
      <a:lvl9pPr marL="3886200" indent="-228600" algn="l" defTabSz="457200" rtl="0" fontAlgn="base">
        <a:lnSpc>
          <a:spcPct val="102000"/>
        </a:lnSpc>
        <a:spcBef>
          <a:spcPct val="0"/>
        </a:spcBef>
        <a:spcAft>
          <a:spcPct val="0"/>
        </a:spcAft>
        <a:buClr>
          <a:srgbClr val="000000"/>
        </a:buClr>
        <a:buSzPct val="100000"/>
        <a:buFont typeface="Times New Roman" charset="0"/>
        <a:defRPr>
          <a:solidFill>
            <a:srgbClr val="000000"/>
          </a:solidFill>
          <a:latin typeface="Candara" charset="0"/>
          <a:ea typeface="SimSun" charset="0"/>
          <a:cs typeface="SimSun" charset="0"/>
        </a:defRPr>
      </a:lvl9pPr>
    </p:titleStyle>
    <p:bodyStyle>
      <a:lvl1pPr marL="342900" indent="-342900" algn="l" defTabSz="457200" rtl="0" fontAlgn="base">
        <a:lnSpc>
          <a:spcPct val="102000"/>
        </a:lnSpc>
        <a:spcBef>
          <a:spcPct val="0"/>
        </a:spcBef>
        <a:spcAft>
          <a:spcPts val="1425"/>
        </a:spcAft>
        <a:buClr>
          <a:srgbClr val="000000"/>
        </a:buClr>
        <a:buSzPct val="100000"/>
        <a:buFont typeface="Times New Roman" charset="0"/>
        <a:defRPr sz="2400">
          <a:solidFill>
            <a:srgbClr val="073E87"/>
          </a:solidFill>
          <a:latin typeface="+mn-lt"/>
          <a:ea typeface="+mn-ea"/>
          <a:cs typeface="+mn-cs"/>
        </a:defRPr>
      </a:lvl1pPr>
      <a:lvl2pPr marL="742950" indent="-285750" algn="l" defTabSz="457200" rtl="0" fontAlgn="base">
        <a:lnSpc>
          <a:spcPct val="102000"/>
        </a:lnSpc>
        <a:spcBef>
          <a:spcPct val="0"/>
        </a:spcBef>
        <a:spcAft>
          <a:spcPts val="1138"/>
        </a:spcAft>
        <a:buClr>
          <a:srgbClr val="000000"/>
        </a:buClr>
        <a:buSzPct val="100000"/>
        <a:buFont typeface="Times New Roman" charset="0"/>
        <a:defRPr sz="2000">
          <a:solidFill>
            <a:srgbClr val="073E87"/>
          </a:solidFill>
          <a:latin typeface="+mn-lt"/>
          <a:ea typeface="+mn-ea"/>
          <a:cs typeface="+mn-cs"/>
        </a:defRPr>
      </a:lvl2pPr>
      <a:lvl3pPr marL="1143000" indent="-228600" algn="l" defTabSz="457200" rtl="0" fontAlgn="base">
        <a:lnSpc>
          <a:spcPct val="102000"/>
        </a:lnSpc>
        <a:spcBef>
          <a:spcPct val="0"/>
        </a:spcBef>
        <a:spcAft>
          <a:spcPts val="850"/>
        </a:spcAft>
        <a:buClr>
          <a:srgbClr val="000000"/>
        </a:buClr>
        <a:buSzPct val="100000"/>
        <a:buFont typeface="Times New Roman" charset="0"/>
        <a:defRPr>
          <a:solidFill>
            <a:srgbClr val="073E87"/>
          </a:solidFill>
          <a:latin typeface="+mn-lt"/>
          <a:ea typeface="+mn-ea"/>
          <a:cs typeface="+mn-cs"/>
        </a:defRPr>
      </a:lvl3pPr>
      <a:lvl4pPr marL="1600200" indent="-228600" algn="l" defTabSz="457200" rtl="0" fontAlgn="base">
        <a:lnSpc>
          <a:spcPct val="102000"/>
        </a:lnSpc>
        <a:spcBef>
          <a:spcPct val="0"/>
        </a:spcBef>
        <a:spcAft>
          <a:spcPts val="575"/>
        </a:spcAft>
        <a:buClr>
          <a:srgbClr val="000000"/>
        </a:buClr>
        <a:buSzPct val="100000"/>
        <a:buFont typeface="Times New Roman" charset="0"/>
        <a:defRPr sz="1600">
          <a:solidFill>
            <a:srgbClr val="073E87"/>
          </a:solidFill>
          <a:latin typeface="+mn-lt"/>
          <a:ea typeface="+mn-ea"/>
          <a:cs typeface="+mn-cs"/>
        </a:defRPr>
      </a:lvl4pPr>
      <a:lvl5pPr marL="20574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5pPr>
      <a:lvl6pPr marL="25146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6pPr>
      <a:lvl7pPr marL="29718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7pPr>
      <a:lvl8pPr marL="34290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8pPr>
      <a:lvl9pPr marL="3886200" indent="-228600" algn="l" defTabSz="457200" rtl="0" fontAlgn="base">
        <a:lnSpc>
          <a:spcPct val="102000"/>
        </a:lnSpc>
        <a:spcBef>
          <a:spcPct val="0"/>
        </a:spcBef>
        <a:spcAft>
          <a:spcPts val="288"/>
        </a:spcAft>
        <a:buClr>
          <a:srgbClr val="000000"/>
        </a:buClr>
        <a:buSzPct val="100000"/>
        <a:buFont typeface="Times New Roman" charset="0"/>
        <a:defRPr sz="2000">
          <a:solidFill>
            <a:srgbClr val="073E87"/>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5.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685800" y="1600200"/>
            <a:ext cx="7772400" cy="1779588"/>
          </a:xfrm>
          <a:ln/>
        </p:spPr>
        <p:txBody>
          <a:bodyPr anchor="t"/>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4400">
                <a:solidFill>
                  <a:srgbClr val="FFFFFF"/>
                </a:solidFill>
              </a:rPr>
              <a:t>WATSON</a:t>
            </a:r>
          </a:p>
        </p:txBody>
      </p:sp>
      <p:sp>
        <p:nvSpPr>
          <p:cNvPr id="6146" name="Rectangle 2"/>
          <p:cNvSpPr>
            <a:spLocks noGrp="1" noChangeArrowheads="1"/>
          </p:cNvSpPr>
          <p:nvPr>
            <p:ph type="subTitle" idx="4294967295"/>
          </p:nvPr>
        </p:nvSpPr>
        <p:spPr>
          <a:xfrm>
            <a:off x="1371600" y="3556000"/>
            <a:ext cx="6400800" cy="1473200"/>
          </a:xfrm>
          <a:ln/>
        </p:spPr>
        <p:txBody>
          <a:bodyPr lIns="90000" tIns="45000" rIns="90000" bIns="45000"/>
          <a:lstStyle/>
          <a:p>
            <a:pPr marL="0" indent="0" algn="ctr">
              <a:lnSpc>
                <a:spcPct val="100000"/>
              </a:lnSpc>
              <a:spcAft>
                <a:spcPct val="0"/>
              </a:spcAft>
              <a:tabLst>
                <a:tab pos="723900" algn="l"/>
                <a:tab pos="1447800" algn="l"/>
                <a:tab pos="2171700" algn="l"/>
                <a:tab pos="2895600" algn="l"/>
                <a:tab pos="3619500" algn="l"/>
                <a:tab pos="4343400" algn="l"/>
                <a:tab pos="5067300" algn="l"/>
                <a:tab pos="5791200" algn="l"/>
              </a:tabLst>
            </a:pPr>
            <a:endParaRPr lang="en-US" sz="3200">
              <a:solidFill>
                <a:srgbClr val="000000"/>
              </a:solidFill>
              <a:latin typeface="Arial" charset="0"/>
            </a:endParaRPr>
          </a:p>
        </p:txBody>
      </p:sp>
      <p:sp>
        <p:nvSpPr>
          <p:cNvPr id="6147" name="Text Box 3"/>
          <p:cNvSpPr txBox="1">
            <a:spLocks noChangeArrowheads="1"/>
          </p:cNvSpPr>
          <p:nvPr/>
        </p:nvSpPr>
        <p:spPr bwMode="auto">
          <a:xfrm>
            <a:off x="1052513" y="2873375"/>
            <a:ext cx="7137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0"/>
                <a:cs typeface="SimSun"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0"/>
                <a:cs typeface="SimSun"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0"/>
                <a:cs typeface="SimSun"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0"/>
                <a:cs typeface="SimSun"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0"/>
                <a:cs typeface="SimSun" charset="0"/>
              </a:defRPr>
            </a:lvl9pPr>
          </a:lstStyle>
          <a:p>
            <a:pPr>
              <a:lnSpc>
                <a:spcPct val="102000"/>
              </a:lnSpc>
            </a:pPr>
            <a:r>
              <a:rPr lang="en-US" sz="2200">
                <a:solidFill>
                  <a:srgbClr val="FFFFFF"/>
                </a:solidFill>
                <a:latin typeface="Candara" charset="0"/>
              </a:rPr>
              <a:t>By Pradeep Gopinathan, Vera Kutsenko and Joseph Staehle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990600" y="1371600"/>
            <a:ext cx="7408862" cy="344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273050" indent="-27305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9pPr>
          </a:lstStyle>
          <a:p>
            <a:pPr hangingPunct="1">
              <a:lnSpc>
                <a:spcPct val="100000"/>
              </a:lnSpc>
              <a:spcBef>
                <a:spcPts val="488"/>
              </a:spcBef>
              <a:spcAft>
                <a:spcPts val="1425"/>
              </a:spcAft>
              <a:buClr>
                <a:srgbClr val="31B6FD"/>
              </a:buClr>
              <a:buFont typeface="Symbol" charset="0"/>
              <a:buChar char=""/>
            </a:pPr>
            <a:r>
              <a:rPr lang="en-US" sz="2400">
                <a:solidFill>
                  <a:srgbClr val="073E87"/>
                </a:solidFill>
                <a:latin typeface="Candara" charset="0"/>
              </a:rPr>
              <a:t>http://www.youtube.com/watch?v=iBpcwjKyDRo</a:t>
            </a:r>
          </a:p>
        </p:txBody>
      </p:sp>
      <p:sp>
        <p:nvSpPr>
          <p:cNvPr id="15362" name="Rectangle 2"/>
          <p:cNvSpPr>
            <a:spLocks noGrp="1" noChangeArrowheads="1"/>
          </p:cNvSpPr>
          <p:nvPr>
            <p:ph type="title" idx="4294967295"/>
          </p:nvPr>
        </p:nvSpPr>
        <p:spPr>
          <a:xfrm>
            <a:off x="457200" y="338138"/>
            <a:ext cx="8229600" cy="1252537"/>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a:solidFill>
                  <a:srgbClr val="FFFFFF"/>
                </a:solidFill>
              </a:rPr>
              <a:t>Watson Hardware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3-02-26 at 7.11.00 PM.png"/>
          <p:cNvPicPr>
            <a:picLocks noGrp="1" noChangeAspect="1"/>
          </p:cNvPicPr>
          <p:nvPr>
            <p:ph idx="1"/>
          </p:nvPr>
        </p:nvPicPr>
        <p:blipFill>
          <a:blip r:embed="rId2">
            <a:extLst>
              <a:ext uri="{28A0092B-C50C-407E-A947-70E740481C1C}">
                <a14:useLocalDpi xmlns:a14="http://schemas.microsoft.com/office/drawing/2010/main" val="0"/>
              </a:ext>
            </a:extLst>
          </a:blip>
          <a:srcRect t="12741" b="12741"/>
          <a:stretch>
            <a:fillRect/>
          </a:stretch>
        </p:blipFill>
        <p:spPr>
          <a:xfrm>
            <a:off x="-457200" y="1066800"/>
            <a:ext cx="10149195" cy="4724400"/>
          </a:xfrm>
        </p:spPr>
      </p:pic>
      <p:sp>
        <p:nvSpPr>
          <p:cNvPr id="4" name="Date Placeholder 3"/>
          <p:cNvSpPr>
            <a:spLocks noGrp="1"/>
          </p:cNvSpPr>
          <p:nvPr>
            <p:ph type="dt" idx="10"/>
          </p:nvPr>
        </p:nvSpPr>
        <p:spPr>
          <a:xfrm>
            <a:off x="1295400" y="6249988"/>
            <a:ext cx="7653338" cy="363537"/>
          </a:xfrm>
        </p:spPr>
        <p:txBody>
          <a:bodyPr/>
          <a:lstStyle/>
          <a:p>
            <a:r>
              <a:rPr lang="en-US" sz="1200" dirty="0" smtClean="0"/>
              <a:t>http://</a:t>
            </a:r>
            <a:r>
              <a:rPr lang="en-US" sz="1200" dirty="0" err="1" smtClean="0"/>
              <a:t>www.cs.cornell.edu</a:t>
            </a:r>
            <a:r>
              <a:rPr lang="en-US" sz="1200" dirty="0" smtClean="0"/>
              <a:t>/courses/CS6700/2013sp/readings/01-b-Building-Watson.pdf</a:t>
            </a:r>
            <a:endParaRPr lang="en-US" sz="1200" dirty="0"/>
          </a:p>
        </p:txBody>
      </p:sp>
    </p:spTree>
    <p:extLst>
      <p:ext uri="{BB962C8B-B14F-4D97-AF65-F5344CB8AC3E}">
        <p14:creationId xmlns:p14="http://schemas.microsoft.com/office/powerpoint/2010/main" val="38097400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dirty="0" smtClean="0">
                <a:solidFill>
                  <a:srgbClr val="FFFFFF"/>
                </a:solidFill>
              </a:rPr>
              <a:t>Foundation</a:t>
            </a:r>
            <a:endParaRPr lang="en-US" sz="4400" dirty="0">
              <a:solidFill>
                <a:srgbClr val="FFFFFF"/>
              </a:solidFill>
            </a:endParaRPr>
          </a:p>
        </p:txBody>
      </p:sp>
      <p:sp>
        <p:nvSpPr>
          <p:cNvPr id="16386" name="Rectangle 2"/>
          <p:cNvSpPr>
            <a:spLocks noGrp="1" noChangeArrowheads="1"/>
          </p:cNvSpPr>
          <p:nvPr>
            <p:ph type="body" idx="4294967295"/>
          </p:nvPr>
        </p:nvSpPr>
        <p:spPr>
          <a:xfrm>
            <a:off x="457200" y="1600200"/>
            <a:ext cx="8229600" cy="5105400"/>
          </a:xfrm>
          <a:ln/>
        </p:spPr>
        <p:txBody>
          <a:bodyPr/>
          <a:lstStyle/>
          <a:p>
            <a:pPr marL="457200" indent="-417513">
              <a:lnSpc>
                <a:spcPct val="100000"/>
              </a:lnSpc>
              <a:spcBef>
                <a:spcPts val="488"/>
              </a:spcBef>
              <a:buSzPct val="166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Slot Grammar parser ESG: initial parsing of sentence to build tree showing logical and grammatical structure</a:t>
            </a:r>
          </a:p>
          <a:p>
            <a:pPr marL="457200" indent="-417513">
              <a:lnSpc>
                <a:spcPct val="100000"/>
              </a:lnSpc>
              <a:spcBef>
                <a:spcPts val="488"/>
              </a:spcBef>
              <a:buSzPct val="166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Predicate-Argument Structure builder: simplify ESG tree by mapping small variations in syntax to common forms</a:t>
            </a:r>
          </a:p>
          <a:p>
            <a:pPr marL="457200" indent="-417513">
              <a:lnSpc>
                <a:spcPct val="100000"/>
              </a:lnSpc>
              <a:spcBef>
                <a:spcPts val="488"/>
              </a:spcBef>
              <a:buSzPct val="166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Named Entity </a:t>
            </a:r>
            <a:r>
              <a:rPr lang="en-US" dirty="0" smtClean="0"/>
              <a:t>Recognizer: looks for names, quantities locations</a:t>
            </a:r>
            <a:endParaRPr lang="en-US" dirty="0"/>
          </a:p>
          <a:p>
            <a:pPr marL="457200" indent="-417513">
              <a:lnSpc>
                <a:spcPct val="100000"/>
              </a:lnSpc>
              <a:spcBef>
                <a:spcPts val="488"/>
              </a:spcBef>
              <a:buSzPct val="166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a:t>Coreference</a:t>
            </a:r>
            <a:r>
              <a:rPr lang="en-US" dirty="0"/>
              <a:t> Resolution </a:t>
            </a:r>
            <a:r>
              <a:rPr lang="en-US" dirty="0" smtClean="0"/>
              <a:t>Component: Connects referring expressions (</a:t>
            </a:r>
            <a:r>
              <a:rPr lang="en-US" dirty="0" err="1" smtClean="0"/>
              <a:t>ie</a:t>
            </a:r>
            <a:r>
              <a:rPr lang="en-US" dirty="0" smtClean="0"/>
              <a:t>. pronouns) to their correct subjects</a:t>
            </a:r>
            <a:endParaRPr lang="en-US" dirty="0"/>
          </a:p>
          <a:p>
            <a:pPr marL="457200" indent="-417513">
              <a:lnSpc>
                <a:spcPct val="100000"/>
              </a:lnSpc>
              <a:spcBef>
                <a:spcPts val="488"/>
              </a:spcBef>
              <a:buSzPct val="166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Relation Extraction </a:t>
            </a:r>
            <a:r>
              <a:rPr lang="en-US" dirty="0" smtClean="0"/>
              <a:t>Component: Looks for semantic relationships (wherein terms have similar meanings)  in text </a:t>
            </a:r>
            <a:endParaRPr lang="en-US" dirty="0"/>
          </a:p>
        </p:txBody>
      </p:sp>
    </p:spTree>
    <p:extLst>
      <p:ext uri="{BB962C8B-B14F-4D97-AF65-F5344CB8AC3E}">
        <p14:creationId xmlns:p14="http://schemas.microsoft.com/office/powerpoint/2010/main" val="109636109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bg1"/>
                </a:solidFill>
              </a:rPr>
              <a:t>Slot Grammar</a:t>
            </a:r>
            <a:endParaRPr lang="en-US" sz="4400" dirty="0">
              <a:solidFill>
                <a:schemeClr val="bg1"/>
              </a:solidFill>
            </a:endParaRPr>
          </a:p>
        </p:txBody>
      </p:sp>
      <p:sp>
        <p:nvSpPr>
          <p:cNvPr id="3" name="Content Placeholder 2"/>
          <p:cNvSpPr>
            <a:spLocks noGrp="1"/>
          </p:cNvSpPr>
          <p:nvPr>
            <p:ph idx="1"/>
          </p:nvPr>
        </p:nvSpPr>
        <p:spPr>
          <a:xfrm>
            <a:off x="228600" y="3124200"/>
            <a:ext cx="8228013" cy="4965700"/>
          </a:xfrm>
        </p:spPr>
        <p:txBody>
          <a:bodyPr/>
          <a:lstStyle/>
          <a:p>
            <a:pPr>
              <a:buFont typeface="Arial" pitchFamily="34" charset="0"/>
              <a:buChar char="•"/>
            </a:pPr>
            <a:r>
              <a:rPr lang="en-US" dirty="0" smtClean="0"/>
              <a:t>Based off slots:</a:t>
            </a:r>
          </a:p>
          <a:p>
            <a:pPr lvl="1">
              <a:buFont typeface="Arial" pitchFamily="34" charset="0"/>
              <a:buChar char="•"/>
            </a:pPr>
            <a:r>
              <a:rPr lang="en-US" dirty="0" smtClean="0"/>
              <a:t>Syntactic roles of phrases (</a:t>
            </a:r>
            <a:r>
              <a:rPr lang="en-US" dirty="0" err="1" smtClean="0"/>
              <a:t>ie</a:t>
            </a:r>
            <a:r>
              <a:rPr lang="en-US" dirty="0" smtClean="0"/>
              <a:t>. subject)</a:t>
            </a:r>
          </a:p>
          <a:p>
            <a:pPr lvl="1">
              <a:buFont typeface="Arial" pitchFamily="34" charset="0"/>
              <a:buChar char="•"/>
            </a:pPr>
            <a:r>
              <a:rPr lang="en-US" dirty="0" smtClean="0"/>
              <a:t>Semantic significance </a:t>
            </a:r>
            <a:endParaRPr lang="en-US" dirty="0" smtClean="0"/>
          </a:p>
          <a:p>
            <a:pPr marL="457200" lvl="1" indent="0"/>
            <a:r>
              <a:rPr lang="en-US" dirty="0" smtClean="0"/>
              <a:t>	(</a:t>
            </a:r>
            <a:r>
              <a:rPr lang="en-US" dirty="0" smtClean="0"/>
              <a:t>arguments for predicates </a:t>
            </a:r>
            <a:endParaRPr lang="en-US" dirty="0" smtClean="0"/>
          </a:p>
          <a:p>
            <a:pPr marL="457200" lvl="1" indent="0"/>
            <a:r>
              <a:rPr lang="en-US" dirty="0" smtClean="0"/>
              <a:t>	that </a:t>
            </a:r>
            <a:r>
              <a:rPr lang="en-US" dirty="0" smtClean="0"/>
              <a:t>represent phrases)</a:t>
            </a:r>
          </a:p>
          <a:p>
            <a:pPr>
              <a:buFont typeface="Arial" pitchFamily="34" charset="0"/>
              <a:buChar char="•"/>
            </a:pPr>
            <a:endParaRPr lang="en-US" dirty="0" smtClean="0"/>
          </a:p>
          <a:p>
            <a:endParaRPr lang="en-US" dirty="0" smtClean="0"/>
          </a:p>
        </p:txBody>
      </p:sp>
      <p:pic>
        <p:nvPicPr>
          <p:cNvPr id="6" name="Picture 2"/>
          <p:cNvPicPr>
            <a:picLocks noChangeAspect="1" noChangeArrowheads="1"/>
          </p:cNvPicPr>
          <p:nvPr/>
        </p:nvPicPr>
        <p:blipFill>
          <a:blip r:embed="rId2"/>
          <a:srcRect/>
          <a:stretch>
            <a:fillRect/>
          </a:stretch>
        </p:blipFill>
        <p:spPr bwMode="auto">
          <a:xfrm>
            <a:off x="4467225" y="3812189"/>
            <a:ext cx="3533775" cy="1581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1028" name="Picture 4"/>
          <p:cNvPicPr>
            <a:picLocks noChangeAspect="1" noChangeArrowheads="1"/>
          </p:cNvPicPr>
          <p:nvPr/>
        </p:nvPicPr>
        <p:blipFill>
          <a:blip r:embed="rId3"/>
          <a:srcRect/>
          <a:stretch>
            <a:fillRect/>
          </a:stretch>
        </p:blipFill>
        <p:spPr bwMode="auto">
          <a:xfrm>
            <a:off x="762000" y="5564789"/>
            <a:ext cx="8077200" cy="310094"/>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2286000" y="6021989"/>
            <a:ext cx="5181600" cy="378811"/>
          </a:xfrm>
          <a:prstGeom prst="rect">
            <a:avLst/>
          </a:prstGeom>
          <a:noFill/>
          <a:ln w="9525">
            <a:noFill/>
            <a:miter lim="800000"/>
            <a:headEnd/>
            <a:tailEnd/>
          </a:ln>
        </p:spPr>
      </p:pic>
    </p:spTree>
    <p:extLst>
      <p:ext uri="{BB962C8B-B14F-4D97-AF65-F5344CB8AC3E}">
        <p14:creationId xmlns:p14="http://schemas.microsoft.com/office/powerpoint/2010/main" val="3667617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73025" y="1128713"/>
            <a:ext cx="9197975" cy="4600575"/>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400" dirty="0" smtClean="0">
                <a:solidFill>
                  <a:srgbClr val="FFFFFF"/>
                </a:solidFill>
              </a:rPr>
              <a:t>Rules Based Analysis</a:t>
            </a:r>
            <a:endParaRPr lang="en-US" sz="4400" dirty="0">
              <a:solidFill>
                <a:srgbClr val="FFFFFF"/>
              </a:solidFill>
            </a:endParaRPr>
          </a:p>
        </p:txBody>
      </p:sp>
      <p:sp>
        <p:nvSpPr>
          <p:cNvPr id="4" name="Content Placeholder 3"/>
          <p:cNvSpPr>
            <a:spLocks noGrp="1"/>
          </p:cNvSpPr>
          <p:nvPr>
            <p:ph idx="1"/>
          </p:nvPr>
        </p:nvSpPr>
        <p:spPr>
          <a:xfrm>
            <a:off x="609600" y="2743200"/>
            <a:ext cx="8228013" cy="4524375"/>
          </a:xfrm>
        </p:spPr>
        <p:txBody>
          <a:bodyPr/>
          <a:lstStyle/>
          <a:p>
            <a:pPr>
              <a:buFont typeface="Arial" pitchFamily="34" charset="0"/>
              <a:buChar char="•"/>
            </a:pPr>
            <a:r>
              <a:rPr lang="en-US" dirty="0" smtClean="0"/>
              <a:t>Analysis rules are implemented in Prolog, a language emulating First Order Logic</a:t>
            </a:r>
          </a:p>
          <a:p>
            <a:pPr lvl="1">
              <a:buFont typeface="Arial" pitchFamily="34" charset="0"/>
              <a:buChar char="•"/>
            </a:pPr>
            <a:r>
              <a:rPr lang="en-US" dirty="0" smtClean="0"/>
              <a:t>Ex: </a:t>
            </a:r>
            <a:r>
              <a:rPr lang="en-US" dirty="0" err="1" smtClean="0"/>
              <a:t>authorOf</a:t>
            </a:r>
            <a:r>
              <a:rPr lang="en-US" dirty="0" smtClean="0"/>
              <a:t>(Author, Composition) :- </a:t>
            </a:r>
            <a:r>
              <a:rPr lang="en-US" dirty="0" err="1" smtClean="0"/>
              <a:t>createVerb</a:t>
            </a:r>
            <a:r>
              <a:rPr lang="en-US" dirty="0" smtClean="0"/>
              <a:t>(Verb), subject(Verb, Author), author(Author), object(Verb, Composition), composition(Composition).-</a:t>
            </a:r>
          </a:p>
          <a:p>
            <a:pPr>
              <a:buFont typeface="Arial" pitchFamily="34" charset="0"/>
              <a:buChar char="•"/>
            </a:pPr>
            <a:r>
              <a:rPr lang="en-US" dirty="0" smtClean="0"/>
              <a:t>Done for efficiency and to make use of the full pattern-matching capabilities of Prolog.</a:t>
            </a:r>
          </a:p>
          <a:p>
            <a:pPr>
              <a:buFont typeface="Arial" pitchFamily="34" charset="0"/>
              <a:buChar char="•"/>
            </a:pPr>
            <a:endParaRPr lang="en-US" dirty="0"/>
          </a:p>
        </p:txBody>
      </p:sp>
    </p:spTree>
    <p:extLst>
      <p:ext uri="{BB962C8B-B14F-4D97-AF65-F5344CB8AC3E}">
        <p14:creationId xmlns:p14="http://schemas.microsoft.com/office/powerpoint/2010/main" val="21136887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a:solidFill>
                  <a:srgbClr val="FFFFFF"/>
                </a:solidFill>
              </a:rPr>
              <a:t>Focus</a:t>
            </a:r>
          </a:p>
        </p:txBody>
      </p:sp>
      <p:sp>
        <p:nvSpPr>
          <p:cNvPr id="18434" name="Rectangle 2"/>
          <p:cNvSpPr>
            <a:spLocks noGrp="1" noChangeArrowheads="1"/>
          </p:cNvSpPr>
          <p:nvPr>
            <p:ph type="body" idx="4294967295"/>
          </p:nvPr>
        </p:nvSpPr>
        <p:spPr>
          <a:xfrm>
            <a:off x="457200" y="2897188"/>
            <a:ext cx="8229600" cy="4967287"/>
          </a:xfrm>
          <a:ln/>
        </p:spPr>
        <p:txBody>
          <a:bodyPr/>
          <a:lstStyle/>
          <a:p>
            <a:pPr marL="914400" indent="-417513">
              <a:lnSpc>
                <a:spcPct val="100000"/>
              </a:lnSpc>
              <a:spcBef>
                <a:spcPts val="4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t>The focus is the part of the question that is a reference to the </a:t>
            </a:r>
            <a:r>
              <a:rPr lang="en-US" sz="2000" dirty="0" smtClean="0"/>
              <a:t>answer.</a:t>
            </a:r>
          </a:p>
          <a:p>
            <a:pPr marL="914400" indent="-417513">
              <a:lnSpc>
                <a:spcPct val="100000"/>
              </a:lnSpc>
              <a:spcBef>
                <a:spcPts val="4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t>Watson </a:t>
            </a:r>
            <a:r>
              <a:rPr lang="en-US" sz="2000" dirty="0"/>
              <a:t>finds a focus after parsing the question by looking for one of several patterns:</a:t>
            </a:r>
          </a:p>
          <a:p>
            <a:pPr marL="914400" indent="-417513">
              <a:lnSpc>
                <a:spcPct val="100000"/>
              </a:lnSpc>
              <a:spcBef>
                <a:spcPts val="488"/>
              </a:spcBef>
              <a:buSzPct val="166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t>A noun phrase with determiner "this" or "these"</a:t>
            </a:r>
          </a:p>
          <a:p>
            <a:pPr marL="914400" indent="-417513">
              <a:lnSpc>
                <a:spcPct val="100000"/>
              </a:lnSpc>
              <a:spcBef>
                <a:spcPts val="488"/>
              </a:spcBef>
              <a:buSzPct val="166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t>The pronoun "</a:t>
            </a:r>
            <a:r>
              <a:rPr lang="en-US" sz="2000" dirty="0" smtClean="0"/>
              <a:t>one”</a:t>
            </a:r>
          </a:p>
          <a:p>
            <a:pPr marL="496887" indent="0">
              <a:lnSpc>
                <a:spcPct val="100000"/>
              </a:lnSpc>
              <a:spcBef>
                <a:spcPts val="488"/>
              </a:spcBef>
              <a:buSzPct val="166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accent2"/>
                </a:solidFill>
              </a:rPr>
              <a:t>Example: When hit by electrons, a phosphor gives off electromagnetic energy in </a:t>
            </a:r>
            <a:r>
              <a:rPr lang="en-US" sz="2000" b="1" dirty="0" smtClean="0">
                <a:solidFill>
                  <a:schemeClr val="accent2"/>
                </a:solidFill>
              </a:rPr>
              <a:t>this</a:t>
            </a:r>
            <a:r>
              <a:rPr lang="en-US" sz="2000" dirty="0" smtClean="0">
                <a:solidFill>
                  <a:schemeClr val="accent2"/>
                </a:solidFill>
              </a:rPr>
              <a:t> form” </a:t>
            </a:r>
          </a:p>
          <a:p>
            <a:pPr marL="914400" indent="-417513">
              <a:lnSpc>
                <a:spcPct val="100000"/>
              </a:lnSpc>
              <a:spcBef>
                <a:spcPts val="488"/>
              </a:spcBef>
              <a:buSzPct val="166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a:solidFill>
                  <a:srgbClr val="FFFFFF"/>
                </a:solidFill>
              </a:rPr>
              <a:t>Lexical Answer Types (LAT)</a:t>
            </a:r>
          </a:p>
        </p:txBody>
      </p:sp>
      <p:sp>
        <p:nvSpPr>
          <p:cNvPr id="19458" name="Rectangle 2"/>
          <p:cNvSpPr>
            <a:spLocks noGrp="1" noChangeArrowheads="1"/>
          </p:cNvSpPr>
          <p:nvPr>
            <p:ph type="body" idx="4294967295"/>
          </p:nvPr>
        </p:nvSpPr>
        <p:spPr>
          <a:xfrm>
            <a:off x="457200" y="2987675"/>
            <a:ext cx="8229600" cy="4967288"/>
          </a:xfrm>
          <a:ln/>
        </p:spPr>
        <p:txBody>
          <a:bodyPr/>
          <a:lstStyle/>
          <a:p>
            <a:pPr marL="457200" indent="-417513">
              <a:lnSpc>
                <a:spcPct val="100000"/>
              </a:lnSpc>
              <a:spcBef>
                <a:spcPts val="4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LATs are terms in the question that indicate what type of entity is being asked for.</a:t>
            </a:r>
          </a:p>
          <a:p>
            <a:pPr marL="457200" indent="-417513">
              <a:lnSpc>
                <a:spcPct val="100000"/>
              </a:lnSpc>
              <a:spcBef>
                <a:spcPts val="488"/>
              </a:spcBef>
              <a:buSzPct val="166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Watson generally looks at the focus, save for exceptions.</a:t>
            </a:r>
          </a:p>
          <a:p>
            <a:pPr marL="457200" indent="-417513">
              <a:lnSpc>
                <a:spcPct val="100000"/>
              </a:lnSpc>
              <a:spcBef>
                <a:spcPts val="488"/>
              </a:spcBef>
              <a:buSzPct val="166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Sometimes will take the LAT from the category, if it meet some rules</a:t>
            </a:r>
            <a:r>
              <a:rPr lang="en-US" dirty="0" smtClean="0"/>
              <a:t>.</a:t>
            </a:r>
          </a:p>
          <a:p>
            <a:pPr marL="39687" indent="0">
              <a:lnSpc>
                <a:spcPct val="100000"/>
              </a:lnSpc>
              <a:spcBef>
                <a:spcPts val="488"/>
              </a:spcBef>
              <a:buSzPct val="166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accent6"/>
                </a:solidFill>
              </a:rPr>
              <a:t>Most frequent LATs coming from previous Jeopardy! sets include: he, country, city, man</a:t>
            </a:r>
            <a:r>
              <a:rPr lang="en-US" dirty="0" smtClean="0">
                <a:solidFill>
                  <a:schemeClr val="accent6"/>
                </a:solidFill>
              </a:rPr>
              <a:t>, film, </a:t>
            </a:r>
            <a:r>
              <a:rPr lang="en-US" dirty="0" smtClean="0">
                <a:solidFill>
                  <a:schemeClr val="accent6"/>
                </a:solidFill>
              </a:rPr>
              <a:t>state, she, author… </a:t>
            </a:r>
            <a:r>
              <a:rPr lang="en-US" dirty="0" err="1" smtClean="0">
                <a:solidFill>
                  <a:schemeClr val="accent6"/>
                </a:solidFill>
              </a:rPr>
              <a:t>etc</a:t>
            </a:r>
            <a:endParaRPr lang="en-US" dirty="0">
              <a:solidFill>
                <a:schemeClr val="accent6"/>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3-02-27 at 1.41.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81200"/>
            <a:ext cx="7980412" cy="4267200"/>
          </a:xfrm>
          <a:prstGeom prst="rect">
            <a:avLst/>
          </a:prstGeom>
        </p:spPr>
      </p:pic>
    </p:spTree>
    <p:extLst>
      <p:ext uri="{BB962C8B-B14F-4D97-AF65-F5344CB8AC3E}">
        <p14:creationId xmlns:p14="http://schemas.microsoft.com/office/powerpoint/2010/main" val="25146894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a:solidFill>
                  <a:srgbClr val="FFFFFF"/>
                </a:solidFill>
              </a:rPr>
              <a:t>Question Classification</a:t>
            </a:r>
          </a:p>
        </p:txBody>
      </p:sp>
      <p:sp>
        <p:nvSpPr>
          <p:cNvPr id="20482" name="Rectangle 2"/>
          <p:cNvSpPr>
            <a:spLocks noGrp="1" noChangeArrowheads="1"/>
          </p:cNvSpPr>
          <p:nvPr>
            <p:ph type="body" idx="4294967295"/>
          </p:nvPr>
        </p:nvSpPr>
        <p:spPr>
          <a:xfrm>
            <a:off x="366713" y="2897188"/>
            <a:ext cx="8229600" cy="4967287"/>
          </a:xfrm>
          <a:ln/>
        </p:spPr>
        <p:txBody>
          <a:bodyPr/>
          <a:lstStyle/>
          <a:p>
            <a:pPr>
              <a:lnSpc>
                <a:spcPct val="80000"/>
              </a:lnSpc>
              <a:spcBef>
                <a:spcPts val="4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Question Classification identifies the question as belonging to one or more of several broad types </a:t>
            </a:r>
          </a:p>
          <a:p>
            <a:pPr>
              <a:lnSpc>
                <a:spcPct val="80000"/>
              </a:lnSpc>
              <a:spcBef>
                <a:spcPts val="4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FF0000"/>
                </a:solidFill>
              </a:rPr>
              <a:t>	</a:t>
            </a:r>
            <a:r>
              <a:rPr lang="en-US" dirty="0">
                <a:solidFill>
                  <a:schemeClr val="accent2">
                    <a:lumMod val="75000"/>
                  </a:schemeClr>
                </a:solidFill>
              </a:rPr>
              <a:t>	</a:t>
            </a:r>
            <a:r>
              <a:rPr lang="en-US" sz="1800" dirty="0">
                <a:solidFill>
                  <a:schemeClr val="accent2">
                    <a:lumMod val="75000"/>
                  </a:schemeClr>
                </a:solidFill>
              </a:rPr>
              <a:t>- In jeopardy, this can include types such as  puzzle question, math question, definition question…</a:t>
            </a:r>
          </a:p>
          <a:p>
            <a:pPr>
              <a:lnSpc>
                <a:spcPct val="80000"/>
              </a:lnSpc>
              <a:spcBef>
                <a:spcPts val="4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Basically researchers looked through Jeopardy questions and found numerous patterns in the types of questions being asked, then trained Watson to recognize them</a:t>
            </a:r>
          </a:p>
          <a:p>
            <a:pPr>
              <a:lnSpc>
                <a:spcPct val="80000"/>
              </a:lnSpc>
              <a:spcBef>
                <a:spcPts val="4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Identified either by Prolog rules over the PAS or by regular expressions over the text</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871538" y="2743201"/>
            <a:ext cx="6900862"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273050" indent="-27305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9pPr>
          </a:lstStyle>
          <a:p>
            <a:pPr hangingPunct="1">
              <a:lnSpc>
                <a:spcPct val="100000"/>
              </a:lnSpc>
              <a:spcBef>
                <a:spcPts val="488"/>
              </a:spcBef>
              <a:spcAft>
                <a:spcPts val="1425"/>
              </a:spcAft>
              <a:buClr>
                <a:srgbClr val="31B6FD"/>
              </a:buClr>
              <a:buFont typeface="Symbol" charset="0"/>
              <a:buChar char=""/>
            </a:pPr>
            <a:r>
              <a:rPr lang="en-US" sz="2400" dirty="0">
                <a:solidFill>
                  <a:srgbClr val="073E87"/>
                </a:solidFill>
                <a:latin typeface="Candara" charset="0"/>
              </a:rPr>
              <a:t> Introduction – What is Watson?</a:t>
            </a:r>
          </a:p>
          <a:p>
            <a:pPr hangingPunct="1">
              <a:lnSpc>
                <a:spcPct val="100000"/>
              </a:lnSpc>
              <a:spcBef>
                <a:spcPts val="488"/>
              </a:spcBef>
              <a:spcAft>
                <a:spcPts val="1425"/>
              </a:spcAft>
              <a:buClr>
                <a:srgbClr val="31B6FD"/>
              </a:buClr>
              <a:buFont typeface="Symbol" charset="0"/>
              <a:buChar char=""/>
            </a:pPr>
            <a:r>
              <a:rPr lang="en-US" sz="2400" dirty="0">
                <a:solidFill>
                  <a:srgbClr val="073E87"/>
                </a:solidFill>
                <a:latin typeface="Candara" charset="0"/>
              </a:rPr>
              <a:t>The </a:t>
            </a:r>
            <a:r>
              <a:rPr lang="en-US" sz="2400" i="1" dirty="0">
                <a:solidFill>
                  <a:srgbClr val="073E87"/>
                </a:solidFill>
                <a:latin typeface="Candara" charset="0"/>
              </a:rPr>
              <a:t>Jeopardy!</a:t>
            </a:r>
            <a:r>
              <a:rPr lang="en-US" sz="2400" dirty="0">
                <a:solidFill>
                  <a:srgbClr val="073E87"/>
                </a:solidFill>
                <a:latin typeface="Candara" charset="0"/>
              </a:rPr>
              <a:t> Challenge</a:t>
            </a:r>
          </a:p>
          <a:p>
            <a:pPr hangingPunct="1">
              <a:lnSpc>
                <a:spcPct val="100000"/>
              </a:lnSpc>
              <a:spcBef>
                <a:spcPts val="488"/>
              </a:spcBef>
              <a:spcAft>
                <a:spcPts val="1425"/>
              </a:spcAft>
              <a:buClr>
                <a:srgbClr val="31B6FD"/>
              </a:buClr>
              <a:buFont typeface="Symbol" charset="0"/>
              <a:buChar char=""/>
            </a:pPr>
            <a:r>
              <a:rPr lang="en-US" sz="2400" dirty="0">
                <a:solidFill>
                  <a:srgbClr val="073E87"/>
                </a:solidFill>
                <a:latin typeface="Candara" charset="0"/>
              </a:rPr>
              <a:t>Hardware</a:t>
            </a:r>
          </a:p>
          <a:p>
            <a:pPr hangingPunct="1">
              <a:lnSpc>
                <a:spcPct val="100000"/>
              </a:lnSpc>
              <a:spcBef>
                <a:spcPts val="488"/>
              </a:spcBef>
              <a:spcAft>
                <a:spcPts val="1425"/>
              </a:spcAft>
              <a:buClr>
                <a:srgbClr val="31B6FD"/>
              </a:buClr>
              <a:buFont typeface="Symbol" charset="0"/>
              <a:buChar char=""/>
            </a:pPr>
            <a:r>
              <a:rPr lang="en-US" sz="2400" dirty="0">
                <a:solidFill>
                  <a:srgbClr val="073E87"/>
                </a:solidFill>
                <a:latin typeface="Candara" charset="0"/>
              </a:rPr>
              <a:t>Sentence and Question Comprehension</a:t>
            </a:r>
          </a:p>
          <a:p>
            <a:pPr hangingPunct="1">
              <a:lnSpc>
                <a:spcPct val="100000"/>
              </a:lnSpc>
              <a:spcBef>
                <a:spcPts val="488"/>
              </a:spcBef>
              <a:spcAft>
                <a:spcPts val="1425"/>
              </a:spcAft>
              <a:buClr>
                <a:srgbClr val="31B6FD"/>
              </a:buClr>
              <a:buFont typeface="Symbol" charset="0"/>
              <a:buChar char=""/>
            </a:pPr>
            <a:r>
              <a:rPr lang="en-US" sz="2400" dirty="0">
                <a:solidFill>
                  <a:srgbClr val="073E87"/>
                </a:solidFill>
                <a:latin typeface="Candara" charset="0"/>
              </a:rPr>
              <a:t>Question Answering</a:t>
            </a:r>
          </a:p>
          <a:p>
            <a:pPr hangingPunct="1">
              <a:lnSpc>
                <a:spcPct val="100000"/>
              </a:lnSpc>
              <a:spcBef>
                <a:spcPts val="488"/>
              </a:spcBef>
              <a:spcAft>
                <a:spcPts val="1425"/>
              </a:spcAft>
              <a:buClr>
                <a:srgbClr val="31B6FD"/>
              </a:buClr>
              <a:buFont typeface="Symbol" charset="0"/>
              <a:buChar char=""/>
            </a:pPr>
            <a:r>
              <a:rPr lang="en-US" sz="2400" dirty="0">
                <a:solidFill>
                  <a:srgbClr val="073E87"/>
                </a:solidFill>
                <a:latin typeface="Candara" charset="0"/>
              </a:rPr>
              <a:t>Watson and Medicine</a:t>
            </a:r>
          </a:p>
          <a:p>
            <a:pPr hangingPunct="1">
              <a:lnSpc>
                <a:spcPct val="100000"/>
              </a:lnSpc>
              <a:spcBef>
                <a:spcPts val="488"/>
              </a:spcBef>
              <a:spcAft>
                <a:spcPts val="1425"/>
              </a:spcAft>
              <a:buClr>
                <a:srgbClr val="31B6FD"/>
              </a:buClr>
              <a:buFont typeface="Symbol" charset="0"/>
              <a:buChar char=""/>
            </a:pPr>
            <a:r>
              <a:rPr lang="en-US" sz="2400" dirty="0">
                <a:solidFill>
                  <a:srgbClr val="073E87"/>
                </a:solidFill>
                <a:latin typeface="Candara" charset="0"/>
              </a:rPr>
              <a:t>An Aside - The Effectiveness of Data</a:t>
            </a:r>
          </a:p>
          <a:p>
            <a:pPr hangingPunct="1">
              <a:lnSpc>
                <a:spcPct val="100000"/>
              </a:lnSpc>
              <a:spcBef>
                <a:spcPts val="488"/>
              </a:spcBef>
              <a:spcAft>
                <a:spcPts val="1425"/>
              </a:spcAft>
              <a:buClr>
                <a:srgbClr val="31B6FD"/>
              </a:buClr>
              <a:buFont typeface="Symbol" charset="0"/>
              <a:buNone/>
            </a:pPr>
            <a:endParaRPr lang="en-US" sz="2400" dirty="0">
              <a:solidFill>
                <a:srgbClr val="073E87"/>
              </a:solidFill>
              <a:latin typeface="Candara" charset="0"/>
            </a:endParaRPr>
          </a:p>
        </p:txBody>
      </p:sp>
      <p:sp>
        <p:nvSpPr>
          <p:cNvPr id="7170" name="Rectangle 2"/>
          <p:cNvSpPr>
            <a:spLocks noGrp="1" noChangeArrowheads="1"/>
          </p:cNvSpPr>
          <p:nvPr>
            <p:ph type="title" idx="4294967295"/>
          </p:nvPr>
        </p:nvSpPr>
        <p:spPr>
          <a:xfrm>
            <a:off x="457200" y="338138"/>
            <a:ext cx="8229600" cy="1252537"/>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dirty="0" smtClean="0">
                <a:solidFill>
                  <a:srgbClr val="FFFFFF"/>
                </a:solidFill>
              </a:rPr>
              <a:t>Overview</a:t>
            </a:r>
            <a:endParaRPr lang="en-US" sz="4400" dirty="0">
              <a:solidFill>
                <a:srgbClr val="FFFFFF"/>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a:solidFill>
                  <a:srgbClr val="FFFFFF"/>
                </a:solidFill>
              </a:rPr>
              <a:t>Question Sections (QSections)</a:t>
            </a:r>
          </a:p>
        </p:txBody>
      </p:sp>
      <p:sp>
        <p:nvSpPr>
          <p:cNvPr id="21506" name="Rectangle 2"/>
          <p:cNvSpPr>
            <a:spLocks noGrp="1" noChangeArrowheads="1"/>
          </p:cNvSpPr>
          <p:nvPr>
            <p:ph type="body" idx="4294967295"/>
          </p:nvPr>
        </p:nvSpPr>
        <p:spPr>
          <a:xfrm>
            <a:off x="457200" y="3262313"/>
            <a:ext cx="8229600" cy="4967287"/>
          </a:xfrm>
          <a:ln/>
        </p:spPr>
        <p:txBody>
          <a:bodyPr/>
          <a:lstStyle/>
          <a:p>
            <a:pPr>
              <a:lnSpc>
                <a:spcPct val="100000"/>
              </a:lnSpc>
              <a:spcBef>
                <a:spcPts val="4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a:t>QSections</a:t>
            </a:r>
            <a:r>
              <a:rPr lang="en-US" dirty="0"/>
              <a:t> are question fragments whose interpretation requires special handling.</a:t>
            </a:r>
          </a:p>
          <a:p>
            <a:pPr>
              <a:lnSpc>
                <a:spcPct val="100000"/>
              </a:lnSpc>
              <a:spcBef>
                <a:spcPts val="4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Similar to Question Classification, but instead looking for phrases or clauses that help describe the question, like a listing of choices in a multiple choice question.</a:t>
            </a:r>
          </a:p>
          <a:p>
            <a:r>
              <a:rPr lang="en-US" dirty="0"/>
              <a:t>Example: THE SOUTHERNMOST CAPITAL CITY: Helsinki, Moscow, Bucharest.</a:t>
            </a:r>
            <a:endParaRPr lang="en-US" dirty="0">
              <a:solidFill>
                <a:srgbClr val="FF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dirty="0">
                <a:solidFill>
                  <a:srgbClr val="FFFFFF"/>
                </a:solidFill>
              </a:rPr>
              <a:t>Answer Generation</a:t>
            </a:r>
          </a:p>
        </p:txBody>
      </p:sp>
      <p:sp>
        <p:nvSpPr>
          <p:cNvPr id="22530" name="Rectangle 2"/>
          <p:cNvSpPr>
            <a:spLocks noGrp="1" noChangeArrowheads="1"/>
          </p:cNvSpPr>
          <p:nvPr>
            <p:ph type="body" idx="4294967295"/>
          </p:nvPr>
        </p:nvSpPr>
        <p:spPr>
          <a:xfrm>
            <a:off x="533400" y="2743200"/>
            <a:ext cx="8229600" cy="5486400"/>
          </a:xfrm>
          <a:ln/>
        </p:spPr>
        <p:txBody>
          <a:bodyPr/>
          <a:lstStyle/>
          <a:p>
            <a:pPr marL="273050" indent="-273050">
              <a:lnSpc>
                <a:spcPct val="80000"/>
              </a:lnSpc>
              <a:spcBef>
                <a:spcPts val="488"/>
              </a:spcBef>
              <a:buClr>
                <a:srgbClr val="31B6FD"/>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t>Next Watson must produce a set of “candidate” answers to the question at </a:t>
            </a:r>
            <a:r>
              <a:rPr lang="en-US" sz="2000" dirty="0" smtClean="0"/>
              <a:t>hand</a:t>
            </a:r>
          </a:p>
          <a:p>
            <a:pPr marL="273050" indent="-273050">
              <a:lnSpc>
                <a:spcPct val="80000"/>
              </a:lnSpc>
              <a:buClr>
                <a:srgbClr val="31B6FD"/>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t>HOW? Primary Search – Searches for potentially answer-bearing content (documents, encyclopedia entries, etc.)</a:t>
            </a:r>
          </a:p>
          <a:p>
            <a:pPr marL="863600" lvl="1" indent="-323850">
              <a:lnSpc>
                <a:spcPct val="8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This content is then gleaned for candidate answers</a:t>
            </a:r>
          </a:p>
          <a:p>
            <a:pPr marL="863600" lvl="1" indent="-323850">
              <a:lnSpc>
                <a:spcPct val="8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Watson produces several hundred candidates at this stage, cannot answer correctly if it misses here</a:t>
            </a:r>
            <a:endParaRPr lang="en-US" sz="2000" dirty="0"/>
          </a:p>
          <a:p>
            <a:pPr marL="273050" indent="-273050">
              <a:lnSpc>
                <a:spcPct val="100000"/>
              </a:lnSpc>
              <a:spcBef>
                <a:spcPts val="488"/>
              </a:spcBef>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2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1800"/>
            <a:ext cx="8228013" cy="3594100"/>
          </a:xfrm>
        </p:spPr>
        <p:txBody>
          <a:bodyPr/>
          <a:lstStyle/>
          <a:p>
            <a:pPr marL="273050" indent="-273050">
              <a:lnSpc>
                <a:spcPct val="80000"/>
              </a:lnSpc>
              <a:spcBef>
                <a:spcPts val="488"/>
              </a:spcBef>
              <a:buClr>
                <a:srgbClr val="31B6FD"/>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t>Each potential answer is plugged back into the original question in place of the focus</a:t>
            </a:r>
          </a:p>
          <a:p>
            <a:pPr marL="863600" lvl="1" indent="-323850">
              <a:lnSpc>
                <a:spcPct val="8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This is now considered a “Hypothesis” that Watson </a:t>
            </a:r>
            <a:r>
              <a:rPr lang="en-US" dirty="0" smtClean="0"/>
              <a:t>must gather evidence to support </a:t>
            </a:r>
          </a:p>
          <a:p>
            <a:pPr marL="863600" lvl="1" indent="-323850">
              <a:lnSpc>
                <a:spcPct val="8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p>
          <a:p>
            <a:pPr marL="863600" lvl="1" indent="-323850">
              <a:lnSpc>
                <a:spcPct val="8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Example: “</a:t>
            </a:r>
            <a:r>
              <a:rPr lang="en-US" u="sng" dirty="0" smtClean="0"/>
              <a:t>He</a:t>
            </a:r>
            <a:r>
              <a:rPr lang="en-US" dirty="0" smtClean="0"/>
              <a:t> was presidentially pardoned in September 8…”</a:t>
            </a:r>
          </a:p>
          <a:p>
            <a:pPr marL="1263650" lvl="2" indent="-323850">
              <a:lnSpc>
                <a:spcPct val="8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a:t>
            </a:r>
            <a:r>
              <a:rPr lang="en-US" u="sng" dirty="0" smtClean="0"/>
              <a:t>Nixon</a:t>
            </a:r>
            <a:r>
              <a:rPr lang="en-US" dirty="0" smtClean="0"/>
              <a:t> </a:t>
            </a:r>
            <a:r>
              <a:rPr lang="en-US" dirty="0"/>
              <a:t>was presidentially pardoned in September 8…”</a:t>
            </a:r>
          </a:p>
          <a:p>
            <a:pPr marL="1263650" lvl="2" indent="-323850">
              <a:lnSpc>
                <a:spcPct val="8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 “</a:t>
            </a:r>
            <a:r>
              <a:rPr lang="en-US" u="sng" dirty="0" smtClean="0"/>
              <a:t>Ford</a:t>
            </a:r>
            <a:r>
              <a:rPr lang="en-US" dirty="0" smtClean="0"/>
              <a:t> </a:t>
            </a:r>
            <a:r>
              <a:rPr lang="en-US" dirty="0"/>
              <a:t>was presidentially pardoned in September 8…”</a:t>
            </a:r>
          </a:p>
          <a:p>
            <a:pPr marL="1263650" lvl="2" indent="-323850">
              <a:lnSpc>
                <a:spcPct val="8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p>
          <a:p>
            <a:pPr marL="539750" lvl="1" indent="0">
              <a:lnSpc>
                <a:spcPct val="8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p>
          <a:p>
            <a:endParaRPr lang="en-US" dirty="0" smtClean="0"/>
          </a:p>
          <a:p>
            <a:endParaRPr lang="en-US" dirty="0"/>
          </a:p>
        </p:txBody>
      </p:sp>
      <p:sp>
        <p:nvSpPr>
          <p:cNvPr id="4" name="Rectangle 1"/>
          <p:cNvSpPr>
            <a:spLocks noGrp="1" noChangeArrowheads="1"/>
          </p:cNvSpPr>
          <p:nvPr>
            <p:ph type="title" idx="4294967295"/>
          </p:nvPr>
        </p:nvSpPr>
        <p:spPr>
          <a:xfrm>
            <a:off x="381000" y="609600"/>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dirty="0" smtClean="0">
                <a:solidFill>
                  <a:srgbClr val="FFFFFF"/>
                </a:solidFill>
              </a:rPr>
              <a:t>Hypothesis Generation</a:t>
            </a:r>
            <a:endParaRPr lang="en-US" sz="4400" dirty="0">
              <a:solidFill>
                <a:srgbClr val="FFFFFF"/>
              </a:solidFill>
            </a:endParaRPr>
          </a:p>
        </p:txBody>
      </p:sp>
    </p:spTree>
    <p:extLst>
      <p:ext uri="{BB962C8B-B14F-4D97-AF65-F5344CB8AC3E}">
        <p14:creationId xmlns:p14="http://schemas.microsoft.com/office/powerpoint/2010/main" val="37198211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dirty="0">
                <a:solidFill>
                  <a:srgbClr val="FFFFFF"/>
                </a:solidFill>
              </a:rPr>
              <a:t>Soft Filtering</a:t>
            </a:r>
          </a:p>
        </p:txBody>
      </p:sp>
      <p:sp>
        <p:nvSpPr>
          <p:cNvPr id="23554" name="Rectangle 2"/>
          <p:cNvSpPr>
            <a:spLocks noGrp="1" noChangeArrowheads="1"/>
          </p:cNvSpPr>
          <p:nvPr>
            <p:ph type="body" idx="4294967295"/>
          </p:nvPr>
        </p:nvSpPr>
        <p:spPr>
          <a:xfrm>
            <a:off x="457200" y="2835275"/>
            <a:ext cx="8229600" cy="4967288"/>
          </a:xfrm>
          <a:ln/>
        </p:spPr>
        <p:txBody>
          <a:bodyPr/>
          <a:lstStyle/>
          <a:p>
            <a:pPr marL="43180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Way to tune accuracy </a:t>
            </a:r>
            <a:r>
              <a:rPr lang="en-US" dirty="0" err="1"/>
              <a:t>vs</a:t>
            </a:r>
            <a:r>
              <a:rPr lang="en-US" dirty="0"/>
              <a:t> performance speed</a:t>
            </a:r>
          </a:p>
          <a:p>
            <a:pPr marL="43180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Utilizes lightweight scoring algorithms to prune the initial set of candidate answers</a:t>
            </a:r>
          </a:p>
          <a:p>
            <a:pPr marL="863600" lvl="1" indent="-323850">
              <a:lnSpc>
                <a:spcPct val="100000"/>
              </a:lnSpc>
              <a:buSzPct val="75000"/>
              <a:buFont typeface="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e.g. Likelihood that candidate is actually a member of the desired LAT</a:t>
            </a:r>
          </a:p>
          <a:p>
            <a:pPr marL="43180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Watson currently lets ~100 candidates through the soft filtering </a:t>
            </a:r>
            <a:r>
              <a:rPr lang="en-US" dirty="0" smtClean="0"/>
              <a:t>stage</a:t>
            </a:r>
            <a:r>
              <a:rPr lang="en-US" dirty="0"/>
              <a:t> </a:t>
            </a:r>
            <a:r>
              <a:rPr lang="en-US" dirty="0" smtClean="0"/>
              <a:t>(optimal tuning)</a:t>
            </a:r>
            <a:endParaRPr lang="en-US" dirty="0" smtClean="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a:solidFill>
                  <a:srgbClr val="FFFFFF"/>
                </a:solidFill>
              </a:rPr>
              <a:t>Evidence Retrieval</a:t>
            </a:r>
          </a:p>
        </p:txBody>
      </p:sp>
      <p:sp>
        <p:nvSpPr>
          <p:cNvPr id="24578" name="Rectangle 2"/>
          <p:cNvSpPr>
            <a:spLocks noGrp="1" noChangeArrowheads="1"/>
          </p:cNvSpPr>
          <p:nvPr>
            <p:ph type="body" idx="4294967295"/>
          </p:nvPr>
        </p:nvSpPr>
        <p:spPr>
          <a:xfrm>
            <a:off x="457200" y="3079750"/>
            <a:ext cx="8229600" cy="2955925"/>
          </a:xfrm>
          <a:ln/>
        </p:spPr>
        <p:txBody>
          <a:bodyPr/>
          <a:lstStyle/>
          <a:p>
            <a:pPr marL="43180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Additional documents are now retrieved to be checked for evidence to support each remaining hypothesis</a:t>
            </a:r>
          </a:p>
          <a:p>
            <a:pPr marL="863600" lvl="1" indent="-323850">
              <a:lnSpc>
                <a:spcPct val="100000"/>
              </a:lnSpc>
              <a:buSzPct val="75000"/>
              <a:buFont typeface="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e.g. retrieve all documents that contain the candidate answer</a:t>
            </a:r>
          </a:p>
          <a:p>
            <a:pPr marL="863600" lvl="1" indent="-323850">
              <a:lnSpc>
                <a:spcPct val="100000"/>
              </a:lnSpc>
              <a:buSzPct val="75000"/>
              <a:buFont typeface="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Even better: Redo the original primary search query but add the new candidate phrase as a required portion</a:t>
            </a:r>
          </a:p>
          <a:p>
            <a:pPr marL="1295400" lvl="2" indent="-287338">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Helps establish context that is necessary for effective scoring/judging</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a:solidFill>
                  <a:srgbClr val="FFFFFF"/>
                </a:solidFill>
              </a:rPr>
              <a:t>Scoring</a:t>
            </a:r>
          </a:p>
        </p:txBody>
      </p:sp>
      <p:sp>
        <p:nvSpPr>
          <p:cNvPr id="25602" name="Rectangle 2"/>
          <p:cNvSpPr>
            <a:spLocks noGrp="1" noChangeArrowheads="1"/>
          </p:cNvSpPr>
          <p:nvPr>
            <p:ph type="body" idx="4294967295"/>
          </p:nvPr>
        </p:nvSpPr>
        <p:spPr>
          <a:xfrm>
            <a:off x="381000" y="2667000"/>
            <a:ext cx="8229600" cy="4967287"/>
          </a:xfrm>
          <a:ln/>
        </p:spPr>
        <p:txBody>
          <a:bodyPr/>
          <a:lstStyle/>
          <a:p>
            <a:pPr marL="273050" indent="-273050">
              <a:lnSpc>
                <a:spcPct val="100000"/>
              </a:lnSpc>
              <a:spcBef>
                <a:spcPts val="488"/>
              </a:spcBef>
              <a:buClr>
                <a:srgbClr val="31B6FD"/>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a:t>Watson using a number of scoring techniques in order to judge the quality of a </a:t>
            </a:r>
            <a:r>
              <a:rPr lang="en-US" sz="1800" dirty="0" smtClean="0"/>
              <a:t>hypothesis based on its evidence </a:t>
            </a:r>
          </a:p>
          <a:p>
            <a:pPr marL="673100" lvl="1" indent="-273050">
              <a:lnSpc>
                <a:spcPct val="100000"/>
              </a:lnSpc>
              <a:spcBef>
                <a:spcPts val="488"/>
              </a:spcBef>
              <a:buClr>
                <a:srgbClr val="31B6FD"/>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dirty="0" smtClean="0"/>
              <a:t>System is designed to allow any number of scorers to be plugged in independently</a:t>
            </a:r>
            <a:endParaRPr lang="en-US" sz="1400" dirty="0" smtClean="0"/>
          </a:p>
          <a:p>
            <a:pPr marL="273050" indent="-273050">
              <a:lnSpc>
                <a:spcPct val="100000"/>
              </a:lnSpc>
              <a:spcBef>
                <a:spcPts val="488"/>
              </a:spcBef>
              <a:buClr>
                <a:srgbClr val="31B6FD"/>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t>Watson </a:t>
            </a:r>
            <a:r>
              <a:rPr lang="en-US" sz="1800" dirty="0"/>
              <a:t>employs more than 50 “scorers” </a:t>
            </a:r>
          </a:p>
          <a:p>
            <a:pPr marL="863600" lvl="1"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a:t>Formal probabilities, counts, categorical features</a:t>
            </a:r>
          </a:p>
          <a:p>
            <a:pPr marL="863600" lvl="1"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a:t>Geospatial, temporal relationships</a:t>
            </a:r>
          </a:p>
          <a:p>
            <a:pPr marL="863600" lvl="1"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a:t>Popularity/</a:t>
            </a:r>
            <a:r>
              <a:rPr lang="en-US" sz="1800" dirty="0" smtClean="0"/>
              <a:t>Obscurity</a:t>
            </a:r>
            <a:endParaRPr lang="en-US" sz="1800" dirty="0"/>
          </a:p>
          <a:p>
            <a:pPr marL="46355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accent6">
                    <a:lumMod val="75000"/>
                  </a:schemeClr>
                </a:solidFill>
              </a:rPr>
              <a:t>Scores are furthermore combined into an evidence profile with aggregate dimensions </a:t>
            </a:r>
            <a:endParaRPr lang="en-US" sz="2000" dirty="0" smtClean="0">
              <a:solidFill>
                <a:schemeClr val="accent6">
                  <a:lumMod val="75000"/>
                </a:schemeClr>
              </a:solidFill>
            </a:endParaRPr>
          </a:p>
          <a:p>
            <a:pPr marL="863600" lvl="1"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dirty="0" smtClean="0">
                <a:solidFill>
                  <a:schemeClr val="accent6">
                    <a:lumMod val="75000"/>
                  </a:schemeClr>
                </a:solidFill>
              </a:rPr>
              <a:t>e.g. popularity</a:t>
            </a:r>
            <a:r>
              <a:rPr lang="en-US" sz="1600" dirty="0" smtClean="0">
                <a:solidFill>
                  <a:schemeClr val="accent6">
                    <a:lumMod val="75000"/>
                  </a:schemeClr>
                </a:solidFill>
              </a:rPr>
              <a:t>, location, </a:t>
            </a:r>
            <a:r>
              <a:rPr lang="en-US" sz="1600" dirty="0" smtClean="0">
                <a:solidFill>
                  <a:schemeClr val="accent6">
                    <a:lumMod val="75000"/>
                  </a:schemeClr>
                </a:solidFill>
              </a:rPr>
              <a:t>temporal relationship, </a:t>
            </a:r>
            <a:r>
              <a:rPr lang="en-US" sz="1600" dirty="0" smtClean="0">
                <a:solidFill>
                  <a:schemeClr val="accent6">
                    <a:lumMod val="75000"/>
                  </a:schemeClr>
                </a:solidFill>
              </a:rPr>
              <a:t>source reliability characteristics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3-02-27 at 1.54.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133600"/>
            <a:ext cx="6616700" cy="4051300"/>
          </a:xfrm>
          <a:prstGeom prst="rect">
            <a:avLst/>
          </a:prstGeom>
        </p:spPr>
      </p:pic>
    </p:spTree>
    <p:extLst>
      <p:ext uri="{BB962C8B-B14F-4D97-AF65-F5344CB8AC3E}">
        <p14:creationId xmlns:p14="http://schemas.microsoft.com/office/powerpoint/2010/main" val="7093051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a:solidFill>
                  <a:srgbClr val="FFFFFF"/>
                </a:solidFill>
              </a:rPr>
              <a:t>Ranking &amp; Determining Confidence</a:t>
            </a:r>
          </a:p>
        </p:txBody>
      </p:sp>
      <p:sp>
        <p:nvSpPr>
          <p:cNvPr id="26626" name="Rectangle 2"/>
          <p:cNvSpPr>
            <a:spLocks noGrp="1" noChangeArrowheads="1"/>
          </p:cNvSpPr>
          <p:nvPr>
            <p:ph type="body" idx="4294967295"/>
          </p:nvPr>
        </p:nvSpPr>
        <p:spPr>
          <a:xfrm>
            <a:off x="457200" y="2835275"/>
            <a:ext cx="8229600" cy="4967288"/>
          </a:xfrm>
          <a:ln/>
        </p:spPr>
        <p:txBody>
          <a:bodyPr/>
          <a:lstStyle/>
          <a:p>
            <a:pPr marL="273050" indent="-273050">
              <a:lnSpc>
                <a:spcPct val="100000"/>
              </a:lnSpc>
              <a:spcBef>
                <a:spcPts val="488"/>
              </a:spcBef>
              <a:buClr>
                <a:srgbClr val="31B6FD"/>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t>Potential answers must be merged before they are ranked</a:t>
            </a:r>
          </a:p>
          <a:p>
            <a:pPr marL="863600" lvl="1"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t>Don't want redundancy in terms that are ranked (e.g. “Abraham Lincoln” and “Honest Abe”</a:t>
            </a:r>
          </a:p>
          <a:p>
            <a:pPr marL="273050" indent="-273050">
              <a:lnSpc>
                <a:spcPct val="100000"/>
              </a:lnSpc>
              <a:buClr>
                <a:srgbClr val="31B6FD"/>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t>Scores of merged terms are merged as well</a:t>
            </a:r>
          </a:p>
          <a:p>
            <a:pPr marL="863600" lvl="1"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t>Overall confidence determined from machine-learned model that determines how much contribution each scorer should  give to final score</a:t>
            </a:r>
          </a:p>
          <a:p>
            <a:pPr marL="273050" indent="-273050">
              <a:lnSpc>
                <a:spcPct val="100000"/>
              </a:lnSpc>
              <a:buClr>
                <a:srgbClr val="31B6FD"/>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t>Finally, score with highest confidence is returned and Watson only “answers” if its confidence is above a certain threshold</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a:solidFill>
                  <a:srgbClr val="FFFFFF"/>
                </a:solidFill>
              </a:rPr>
              <a:t>Watson in the Medical Field</a:t>
            </a:r>
          </a:p>
        </p:txBody>
      </p:sp>
      <p:sp>
        <p:nvSpPr>
          <p:cNvPr id="27650" name="Rectangle 2"/>
          <p:cNvSpPr>
            <a:spLocks noGrp="1" noChangeArrowheads="1"/>
          </p:cNvSpPr>
          <p:nvPr>
            <p:ph type="body" idx="4294967295"/>
          </p:nvPr>
        </p:nvSpPr>
        <p:spPr>
          <a:xfrm>
            <a:off x="457200" y="2743200"/>
            <a:ext cx="8229600" cy="4967288"/>
          </a:xfrm>
          <a:ln/>
        </p:spPr>
        <p:txBody>
          <a:bodyPr/>
          <a:lstStyle/>
          <a:p>
            <a:pPr marL="43180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t>Memorial Sloan-Kettering testing Watson's capabilities at diagnosing illnesses</a:t>
            </a:r>
          </a:p>
          <a:p>
            <a:pPr marL="863600" lvl="1" indent="-323850">
              <a:lnSpc>
                <a:spcPct val="100000"/>
              </a:lnSpc>
              <a:buSzPct val="75000"/>
              <a:buFont typeface="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t>Feeding it with clinical cases and medical information</a:t>
            </a:r>
          </a:p>
          <a:p>
            <a:pPr marL="863600" lvl="1" indent="-323850">
              <a:lnSpc>
                <a:spcPct val="100000"/>
              </a:lnSpc>
              <a:buSzPct val="75000"/>
              <a:buFont typeface="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t>Acting as Watson's “tutor”</a:t>
            </a:r>
          </a:p>
          <a:p>
            <a:pPr marL="43180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t>Ability to utilize unstructured data (such as doctors' notes, academic journals) is crucial for success</a:t>
            </a:r>
          </a:p>
          <a:p>
            <a:pPr marL="863600" lvl="1" indent="-323850">
              <a:lnSpc>
                <a:spcPct val="100000"/>
              </a:lnSpc>
              <a:buSzPct val="75000"/>
              <a:buFont typeface="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t>Confidence interval is also useful to physicians</a:t>
            </a:r>
          </a:p>
          <a:p>
            <a:pPr marL="43180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t>Jury's out on how successful it can be, but represents a larger shift in the field of healthcare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a:solidFill>
                  <a:srgbClr val="FFFFFF"/>
                </a:solidFill>
              </a:rPr>
              <a:t>Aside: The Effectiveness of Data</a:t>
            </a:r>
          </a:p>
        </p:txBody>
      </p:sp>
      <p:sp>
        <p:nvSpPr>
          <p:cNvPr id="28674" name="Rectangle 2"/>
          <p:cNvSpPr>
            <a:spLocks noGrp="1" noChangeArrowheads="1"/>
          </p:cNvSpPr>
          <p:nvPr>
            <p:ph type="body" idx="4294967295"/>
          </p:nvPr>
        </p:nvSpPr>
        <p:spPr>
          <a:xfrm>
            <a:off x="457200" y="2530475"/>
            <a:ext cx="8229600" cy="4967288"/>
          </a:xfrm>
          <a:ln/>
        </p:spPr>
        <p:txBody>
          <a:bodyPr/>
          <a:lstStyle/>
          <a:p>
            <a:pPr marL="43180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t>Data becomes necessary when the problem at hand does not reduce to an elegant formula</a:t>
            </a:r>
          </a:p>
          <a:p>
            <a:pPr marL="863600" lvl="1" indent="-323850">
              <a:lnSpc>
                <a:spcPct val="100000"/>
              </a:lnSpc>
              <a:buSzPct val="75000"/>
              <a:buFont typeface="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t>e.g. economics, natural language</a:t>
            </a:r>
          </a:p>
          <a:p>
            <a:pPr marL="43180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t>Progress in natural language field has been made not because it is easier, but because there is more data</a:t>
            </a:r>
          </a:p>
          <a:p>
            <a:pPr marL="43180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t>Simpler models + Large dataset &gt; Complex models + small dataset</a:t>
            </a:r>
          </a:p>
          <a:p>
            <a:pPr marL="863600" lvl="1" indent="-323850">
              <a:lnSpc>
                <a:spcPct val="100000"/>
              </a:lnSpc>
              <a:buSzPct val="75000"/>
              <a:buFont typeface="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t>Phrase tables vs. n-gram probabilistic analysis</a:t>
            </a:r>
          </a:p>
          <a:p>
            <a:pPr marL="43180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t>Suggests general analysis is not always better than specific memorization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914400" y="3048000"/>
            <a:ext cx="7408862" cy="344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273050" indent="-27305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9pPr>
          </a:lstStyle>
          <a:p>
            <a:pPr hangingPunct="1">
              <a:lnSpc>
                <a:spcPct val="100000"/>
              </a:lnSpc>
              <a:spcBef>
                <a:spcPts val="488"/>
              </a:spcBef>
              <a:spcAft>
                <a:spcPts val="1425"/>
              </a:spcAft>
              <a:buClr>
                <a:srgbClr val="31B6FD"/>
              </a:buClr>
              <a:buFont typeface="Symbol" charset="0"/>
              <a:buChar char=""/>
            </a:pPr>
            <a:r>
              <a:rPr lang="en-US" sz="2400" dirty="0">
                <a:solidFill>
                  <a:srgbClr val="073E87"/>
                </a:solidFill>
                <a:latin typeface="Candara" charset="0"/>
              </a:rPr>
              <a:t>Watson is a supercomputer QA system</a:t>
            </a:r>
          </a:p>
          <a:p>
            <a:pPr hangingPunct="1">
              <a:lnSpc>
                <a:spcPct val="100000"/>
              </a:lnSpc>
              <a:spcBef>
                <a:spcPts val="488"/>
              </a:spcBef>
              <a:spcAft>
                <a:spcPts val="1425"/>
              </a:spcAft>
              <a:buClr>
                <a:srgbClr val="31B6FD"/>
              </a:buClr>
              <a:buFont typeface="Symbol" charset="0"/>
              <a:buChar char=""/>
            </a:pPr>
            <a:r>
              <a:rPr lang="en-US" sz="2400" dirty="0" smtClean="0">
                <a:solidFill>
                  <a:srgbClr val="073E87"/>
                </a:solidFill>
                <a:latin typeface="Candara" charset="0"/>
              </a:rPr>
              <a:t>Arose out of interest in</a:t>
            </a:r>
            <a:r>
              <a:rPr lang="en-US" sz="2400" dirty="0" smtClean="0">
                <a:solidFill>
                  <a:srgbClr val="073E87"/>
                </a:solidFill>
                <a:latin typeface="Candara" charset="0"/>
              </a:rPr>
              <a:t> </a:t>
            </a:r>
            <a:r>
              <a:rPr lang="en-US" sz="2400" dirty="0">
                <a:solidFill>
                  <a:srgbClr val="073E87"/>
                </a:solidFill>
                <a:latin typeface="Candara" charset="0"/>
              </a:rPr>
              <a:t>Deep Blue</a:t>
            </a:r>
          </a:p>
          <a:p>
            <a:pPr hangingPunct="1">
              <a:lnSpc>
                <a:spcPct val="100000"/>
              </a:lnSpc>
              <a:spcBef>
                <a:spcPts val="488"/>
              </a:spcBef>
              <a:spcAft>
                <a:spcPts val="1425"/>
              </a:spcAft>
              <a:buClr>
                <a:srgbClr val="31B6FD"/>
              </a:buClr>
              <a:buFont typeface="Symbol" charset="0"/>
              <a:buChar char=""/>
            </a:pPr>
            <a:r>
              <a:rPr lang="en-US" sz="2400" dirty="0">
                <a:solidFill>
                  <a:srgbClr val="073E87"/>
                </a:solidFill>
                <a:latin typeface="Candara" charset="0"/>
              </a:rPr>
              <a:t>Analysis of Jeopardy Questions</a:t>
            </a:r>
          </a:p>
          <a:p>
            <a:pPr hangingPunct="1">
              <a:lnSpc>
                <a:spcPct val="100000"/>
              </a:lnSpc>
              <a:spcBef>
                <a:spcPts val="488"/>
              </a:spcBef>
              <a:spcAft>
                <a:spcPts val="1425"/>
              </a:spcAft>
              <a:buClr>
                <a:srgbClr val="31B6FD"/>
              </a:buClr>
              <a:buFont typeface="Symbol" charset="0"/>
              <a:buChar char=""/>
            </a:pPr>
            <a:r>
              <a:rPr lang="en-US" sz="2400" dirty="0">
                <a:solidFill>
                  <a:srgbClr val="073E87"/>
                </a:solidFill>
                <a:latin typeface="Candara" charset="0"/>
              </a:rPr>
              <a:t>Tremendous amounts of parallel processing</a:t>
            </a:r>
          </a:p>
          <a:p>
            <a:pPr hangingPunct="1">
              <a:lnSpc>
                <a:spcPct val="100000"/>
              </a:lnSpc>
              <a:spcBef>
                <a:spcPts val="488"/>
              </a:spcBef>
              <a:spcAft>
                <a:spcPts val="1425"/>
              </a:spcAft>
              <a:buClr>
                <a:srgbClr val="31B6FD"/>
              </a:buClr>
              <a:buFont typeface="Symbol" charset="0"/>
              <a:buChar char=""/>
            </a:pPr>
            <a:r>
              <a:rPr lang="en-US" sz="2400" dirty="0">
                <a:solidFill>
                  <a:srgbClr val="073E87"/>
                </a:solidFill>
                <a:latin typeface="Candara" charset="0"/>
              </a:rPr>
              <a:t>Combination of myriads of </a:t>
            </a:r>
            <a:r>
              <a:rPr lang="en-US" sz="2400" dirty="0" err="1">
                <a:solidFill>
                  <a:srgbClr val="073E87"/>
                </a:solidFill>
                <a:latin typeface="Candara" charset="0"/>
              </a:rPr>
              <a:t>nlp</a:t>
            </a:r>
            <a:r>
              <a:rPr lang="en-US" sz="2400" dirty="0">
                <a:solidFill>
                  <a:srgbClr val="073E87"/>
                </a:solidFill>
                <a:latin typeface="Candara" charset="0"/>
              </a:rPr>
              <a:t> algorithms</a:t>
            </a:r>
          </a:p>
          <a:p>
            <a:pPr hangingPunct="1">
              <a:lnSpc>
                <a:spcPct val="100000"/>
              </a:lnSpc>
              <a:spcBef>
                <a:spcPts val="488"/>
              </a:spcBef>
              <a:spcAft>
                <a:spcPts val="1425"/>
              </a:spcAft>
              <a:buClrTx/>
              <a:buSzTx/>
              <a:buFontTx/>
              <a:buNone/>
            </a:pPr>
            <a:endParaRPr lang="en-US" sz="2400" dirty="0">
              <a:solidFill>
                <a:srgbClr val="073E87"/>
              </a:solidFill>
              <a:latin typeface="Candara" charset="0"/>
            </a:endParaRPr>
          </a:p>
        </p:txBody>
      </p:sp>
      <p:sp>
        <p:nvSpPr>
          <p:cNvPr id="8194" name="Rectangle 2"/>
          <p:cNvSpPr>
            <a:spLocks noGrp="1" noChangeArrowheads="1"/>
          </p:cNvSpPr>
          <p:nvPr>
            <p:ph type="title" idx="4294967295"/>
          </p:nvPr>
        </p:nvSpPr>
        <p:spPr>
          <a:xfrm>
            <a:off x="457200" y="338138"/>
            <a:ext cx="8229600" cy="1252537"/>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a:solidFill>
                  <a:srgbClr val="FFFFFF"/>
                </a:solidFill>
              </a:rPr>
              <a:t>Introduction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a:solidFill>
                  <a:srgbClr val="FFFFFF"/>
                </a:solidFill>
              </a:rPr>
              <a:t>Food for Thought</a:t>
            </a:r>
          </a:p>
        </p:txBody>
      </p:sp>
      <p:sp>
        <p:nvSpPr>
          <p:cNvPr id="29698" name="Rectangle 2"/>
          <p:cNvSpPr>
            <a:spLocks noGrp="1" noChangeArrowheads="1"/>
          </p:cNvSpPr>
          <p:nvPr>
            <p:ph type="body" idx="4294967295"/>
          </p:nvPr>
        </p:nvSpPr>
        <p:spPr>
          <a:xfrm>
            <a:off x="457200" y="2835275"/>
            <a:ext cx="8229600" cy="4967288"/>
          </a:xfrm>
          <a:ln/>
        </p:spPr>
        <p:txBody>
          <a:bodyPr/>
          <a:lstStyle/>
          <a:p>
            <a:pPr marL="43180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Is Watson proof that the way to solve the most daunting tasks facing computer science is through a data-intensive approach? </a:t>
            </a:r>
          </a:p>
          <a:p>
            <a:pPr marL="43180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Is there other proof/disproof of this in the field today?</a:t>
            </a:r>
          </a:p>
          <a:p>
            <a:pPr marL="43180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With more data, could the next Watson be created much simpler and still be just as/even more effective</a:t>
            </a:r>
            <a:r>
              <a:rPr lang="en-US" dirty="0" smtClean="0"/>
              <a:t>?</a:t>
            </a:r>
          </a:p>
          <a:p>
            <a:pPr marL="431800" indent="-323850">
              <a:lnSpc>
                <a:spcPct val="10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What about the hardware?</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09600" y="2608262"/>
            <a:ext cx="7823200" cy="424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273050" indent="-27305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1pPr>
            <a:lvl2pPr marL="576263" indent="-27305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9pPr>
          </a:lstStyle>
          <a:p>
            <a:pPr hangingPunct="1">
              <a:lnSpc>
                <a:spcPct val="100000"/>
              </a:lnSpc>
              <a:spcBef>
                <a:spcPts val="488"/>
              </a:spcBef>
              <a:spcAft>
                <a:spcPts val="1425"/>
              </a:spcAft>
              <a:buClr>
                <a:srgbClr val="31B6FD"/>
              </a:buClr>
              <a:buFont typeface="Symbol" charset="0"/>
              <a:buChar char=""/>
            </a:pPr>
            <a:r>
              <a:rPr lang="en-US" sz="1600" dirty="0">
                <a:solidFill>
                  <a:srgbClr val="073E87"/>
                </a:solidFill>
                <a:latin typeface="Candara" charset="0"/>
              </a:rPr>
              <a:t>Quiz show that started in 1984</a:t>
            </a:r>
          </a:p>
          <a:p>
            <a:pPr hangingPunct="1">
              <a:lnSpc>
                <a:spcPct val="100000"/>
              </a:lnSpc>
              <a:spcBef>
                <a:spcPts val="488"/>
              </a:spcBef>
              <a:spcAft>
                <a:spcPts val="1425"/>
              </a:spcAft>
              <a:buClr>
                <a:srgbClr val="31B6FD"/>
              </a:buClr>
              <a:buFont typeface="Symbol" charset="0"/>
              <a:buChar char=""/>
            </a:pPr>
            <a:r>
              <a:rPr lang="en-US" sz="1600" dirty="0">
                <a:solidFill>
                  <a:srgbClr val="073E87"/>
                </a:solidFill>
                <a:latin typeface="Candara" charset="0"/>
              </a:rPr>
              <a:t>Three rounds with three people</a:t>
            </a:r>
          </a:p>
          <a:p>
            <a:pPr hangingPunct="1">
              <a:lnSpc>
                <a:spcPct val="100000"/>
              </a:lnSpc>
              <a:spcBef>
                <a:spcPts val="488"/>
              </a:spcBef>
              <a:spcAft>
                <a:spcPts val="1425"/>
              </a:spcAft>
              <a:buClr>
                <a:srgbClr val="31B6FD"/>
              </a:buClr>
              <a:buFont typeface="Symbol" charset="0"/>
              <a:buChar char=""/>
            </a:pPr>
            <a:r>
              <a:rPr lang="en-US" sz="1600" dirty="0">
                <a:solidFill>
                  <a:srgbClr val="073E87"/>
                </a:solidFill>
                <a:latin typeface="Candara" charset="0"/>
              </a:rPr>
              <a:t>In the first two rounds, the questions are organized into six columns and five rows.</a:t>
            </a:r>
          </a:p>
          <a:p>
            <a:pPr hangingPunct="1">
              <a:lnSpc>
                <a:spcPct val="100000"/>
              </a:lnSpc>
              <a:spcBef>
                <a:spcPts val="488"/>
              </a:spcBef>
              <a:spcAft>
                <a:spcPts val="1425"/>
              </a:spcAft>
              <a:buClr>
                <a:srgbClr val="31B6FD"/>
              </a:buClr>
              <a:buFont typeface="Symbol" charset="0"/>
              <a:buChar char=""/>
            </a:pPr>
            <a:r>
              <a:rPr lang="en-US" sz="1600" dirty="0" smtClean="0">
                <a:solidFill>
                  <a:srgbClr val="073E87"/>
                </a:solidFill>
                <a:latin typeface="Candara" charset="0"/>
              </a:rPr>
              <a:t>A </a:t>
            </a:r>
            <a:r>
              <a:rPr lang="en-US" sz="1600" dirty="0">
                <a:solidFill>
                  <a:srgbClr val="073E87"/>
                </a:solidFill>
                <a:latin typeface="Candara" charset="0"/>
              </a:rPr>
              <a:t>player selects a cell in the grid by selecting category and dollar value</a:t>
            </a:r>
          </a:p>
          <a:p>
            <a:pPr hangingPunct="1">
              <a:lnSpc>
                <a:spcPct val="100000"/>
              </a:lnSpc>
              <a:spcBef>
                <a:spcPts val="488"/>
              </a:spcBef>
              <a:spcAft>
                <a:spcPts val="1425"/>
              </a:spcAft>
              <a:buClr>
                <a:srgbClr val="31B6FD"/>
              </a:buClr>
              <a:buFont typeface="Symbol" charset="0"/>
              <a:buChar char=""/>
            </a:pPr>
            <a:r>
              <a:rPr lang="en-US" sz="1600" dirty="0">
                <a:solidFill>
                  <a:srgbClr val="073E87"/>
                </a:solidFill>
                <a:latin typeface="Candara" charset="0"/>
              </a:rPr>
              <a:t> After the host reads the revealed clue </a:t>
            </a:r>
            <a:r>
              <a:rPr lang="en-US" sz="1600" dirty="0" err="1">
                <a:solidFill>
                  <a:srgbClr val="073E87"/>
                </a:solidFill>
                <a:latin typeface="Candara" charset="0"/>
              </a:rPr>
              <a:t>outloud</a:t>
            </a:r>
            <a:r>
              <a:rPr lang="en-US" sz="1600" dirty="0">
                <a:solidFill>
                  <a:srgbClr val="073E87"/>
                </a:solidFill>
                <a:latin typeface="Candara" charset="0"/>
              </a:rPr>
              <a:t>, each player is equipped with a buzzer they must press as quickly as possible to answer the question</a:t>
            </a:r>
          </a:p>
          <a:p>
            <a:pPr hangingPunct="1">
              <a:lnSpc>
                <a:spcPct val="100000"/>
              </a:lnSpc>
              <a:spcBef>
                <a:spcPts val="488"/>
              </a:spcBef>
              <a:spcAft>
                <a:spcPts val="1425"/>
              </a:spcAft>
              <a:buClr>
                <a:srgbClr val="31B6FD"/>
              </a:buClr>
              <a:buFont typeface="Symbol" charset="0"/>
              <a:buChar char=""/>
            </a:pPr>
            <a:r>
              <a:rPr lang="en-US" sz="1600" dirty="0">
                <a:solidFill>
                  <a:srgbClr val="073E87"/>
                </a:solidFill>
                <a:latin typeface="Candara" charset="0"/>
              </a:rPr>
              <a:t>The player must correctly answer the question in 5 seconds in a form of a question</a:t>
            </a:r>
          </a:p>
          <a:p>
            <a:pPr lvl="1" hangingPunct="1">
              <a:lnSpc>
                <a:spcPct val="100000"/>
              </a:lnSpc>
              <a:spcBef>
                <a:spcPts val="438"/>
              </a:spcBef>
              <a:spcAft>
                <a:spcPts val="1425"/>
              </a:spcAft>
              <a:buClr>
                <a:srgbClr val="31B6FD"/>
              </a:buClr>
              <a:buFont typeface="Symbol" charset="0"/>
              <a:buChar char=""/>
            </a:pPr>
            <a:r>
              <a:rPr lang="en-US" sz="1600" dirty="0">
                <a:solidFill>
                  <a:srgbClr val="073E87"/>
                </a:solidFill>
                <a:latin typeface="Candara" charset="0"/>
              </a:rPr>
              <a:t>If correct then player gains the dollar value, otherwise he looses</a:t>
            </a:r>
          </a:p>
          <a:p>
            <a:pPr hangingPunct="1">
              <a:lnSpc>
                <a:spcPct val="100000"/>
              </a:lnSpc>
              <a:spcBef>
                <a:spcPts val="488"/>
              </a:spcBef>
              <a:spcAft>
                <a:spcPts val="1425"/>
              </a:spcAft>
              <a:buClrTx/>
              <a:buSzTx/>
              <a:buFontTx/>
              <a:buNone/>
            </a:pPr>
            <a:endParaRPr lang="en-US" sz="1400" dirty="0">
              <a:solidFill>
                <a:srgbClr val="073E87"/>
              </a:solidFill>
              <a:latin typeface="Candara" charset="0"/>
            </a:endParaRPr>
          </a:p>
        </p:txBody>
      </p:sp>
      <p:sp>
        <p:nvSpPr>
          <p:cNvPr id="10242" name="Rectangle 2"/>
          <p:cNvSpPr>
            <a:spLocks noGrp="1" noChangeArrowheads="1"/>
          </p:cNvSpPr>
          <p:nvPr>
            <p:ph type="title" idx="4294967295"/>
          </p:nvPr>
        </p:nvSpPr>
        <p:spPr>
          <a:xfrm>
            <a:off x="457200" y="338138"/>
            <a:ext cx="8229600" cy="1252537"/>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a:solidFill>
                  <a:srgbClr val="FFFFFF"/>
                </a:solidFill>
              </a:rPr>
              <a:t>What is Jeopardy!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t="8583" b="8583"/>
          <a:stretch>
            <a:fillRect/>
          </a:stretch>
        </p:blipFill>
        <p:spPr bwMode="auto">
          <a:xfrm>
            <a:off x="0" y="0"/>
            <a:ext cx="9144000" cy="4259263"/>
          </a:xfrm>
          <a:prstGeom prst="rect">
            <a:avLst/>
          </a:prstGeom>
          <a:noFill/>
          <a:ln>
            <a:noFill/>
          </a:ln>
          <a:effectLst/>
          <a:extLst>
            <a:ext uri="{909E8E84-426E-40dd-AFC4-6F175D3DCCD1}">
              <a14:hiddenFill xmlns:a14="http://schemas.microsoft.com/office/drawing/2010/main">
                <a:blipFill dpi="0" rotWithShape="0">
                  <a:blip/>
                  <a:srcRect t="8583" b="858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68675"/>
            <a:ext cx="4994275" cy="3489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7" name="Rectangle 3"/>
          <p:cNvSpPr>
            <a:spLocks noGrp="1" noChangeArrowheads="1"/>
          </p:cNvSpPr>
          <p:nvPr>
            <p:ph type="title" idx="4294967295"/>
          </p:nvPr>
        </p:nvSpPr>
        <p:spPr>
          <a:xfrm>
            <a:off x="457200" y="338138"/>
            <a:ext cx="8229600" cy="1252537"/>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871538" y="2674938"/>
            <a:ext cx="7408862" cy="344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273050" indent="-27305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0"/>
                <a:cs typeface="SimSun" charset="0"/>
              </a:defRPr>
            </a:lvl9pPr>
          </a:lstStyle>
          <a:p>
            <a:pPr hangingPunct="1">
              <a:lnSpc>
                <a:spcPct val="100000"/>
              </a:lnSpc>
              <a:spcBef>
                <a:spcPts val="488"/>
              </a:spcBef>
              <a:spcAft>
                <a:spcPts val="1425"/>
              </a:spcAft>
              <a:buClr>
                <a:srgbClr val="31B6FD"/>
              </a:buClr>
              <a:buFont typeface="Symbol" charset="0"/>
              <a:buChar char=""/>
            </a:pPr>
            <a:r>
              <a:rPr lang="en-US" sz="2400">
                <a:solidFill>
                  <a:srgbClr val="073E87"/>
                </a:solidFill>
                <a:latin typeface="Candara" charset="0"/>
              </a:rPr>
              <a:t> rich natual language questions</a:t>
            </a:r>
          </a:p>
          <a:p>
            <a:pPr hangingPunct="1">
              <a:lnSpc>
                <a:spcPct val="100000"/>
              </a:lnSpc>
              <a:spcBef>
                <a:spcPts val="488"/>
              </a:spcBef>
              <a:spcAft>
                <a:spcPts val="1425"/>
              </a:spcAft>
              <a:buClr>
                <a:srgbClr val="31B6FD"/>
              </a:buClr>
              <a:buFont typeface="Symbol" charset="0"/>
              <a:buChar char=""/>
            </a:pPr>
            <a:r>
              <a:rPr lang="en-US" sz="2400">
                <a:solidFill>
                  <a:srgbClr val="073E87"/>
                </a:solidFill>
                <a:latin typeface="Candara" charset="0"/>
              </a:rPr>
              <a:t>broad range of categories requiring a tremendous amount of general knowledge</a:t>
            </a:r>
          </a:p>
          <a:p>
            <a:pPr hangingPunct="1">
              <a:lnSpc>
                <a:spcPct val="100000"/>
              </a:lnSpc>
              <a:spcBef>
                <a:spcPts val="488"/>
              </a:spcBef>
              <a:spcAft>
                <a:spcPts val="1425"/>
              </a:spcAft>
              <a:buClr>
                <a:srgbClr val="31B6FD"/>
              </a:buClr>
              <a:buFont typeface="Symbol" charset="0"/>
              <a:buChar char=""/>
            </a:pPr>
            <a:r>
              <a:rPr lang="en-US" sz="2400">
                <a:solidFill>
                  <a:srgbClr val="073E87"/>
                </a:solidFill>
                <a:latin typeface="Candara" charset="0"/>
              </a:rPr>
              <a:t>Requires fast computation and response time</a:t>
            </a:r>
          </a:p>
          <a:p>
            <a:pPr hangingPunct="1">
              <a:lnSpc>
                <a:spcPct val="100000"/>
              </a:lnSpc>
              <a:spcBef>
                <a:spcPts val="488"/>
              </a:spcBef>
              <a:spcAft>
                <a:spcPts val="1425"/>
              </a:spcAft>
              <a:buClr>
                <a:srgbClr val="31B6FD"/>
              </a:buClr>
              <a:buFont typeface="Symbol" charset="0"/>
              <a:buChar char=""/>
            </a:pPr>
            <a:r>
              <a:rPr lang="en-US" sz="2400">
                <a:solidFill>
                  <a:srgbClr val="073E87"/>
                </a:solidFill>
                <a:latin typeface="Candara" charset="0"/>
              </a:rPr>
              <a:t>Requires the ability to pick up on nuances, irony, riddles, puns</a:t>
            </a:r>
          </a:p>
          <a:p>
            <a:pPr hangingPunct="1">
              <a:lnSpc>
                <a:spcPct val="100000"/>
              </a:lnSpc>
              <a:spcBef>
                <a:spcPts val="488"/>
              </a:spcBef>
              <a:spcAft>
                <a:spcPts val="1425"/>
              </a:spcAft>
              <a:buClr>
                <a:srgbClr val="31B6FD"/>
              </a:buClr>
              <a:buFont typeface="Symbol" charset="0"/>
              <a:buChar char=""/>
            </a:pPr>
            <a:r>
              <a:rPr lang="en-US" sz="2400">
                <a:solidFill>
                  <a:srgbClr val="073E87"/>
                </a:solidFill>
                <a:latin typeface="Candara" charset="0"/>
              </a:rPr>
              <a:t>Requires distinguishing what is being asked for and synthesizing answers based on human knowledge </a:t>
            </a:r>
          </a:p>
        </p:txBody>
      </p:sp>
      <p:sp>
        <p:nvSpPr>
          <p:cNvPr id="12290" name="Rectangle 2"/>
          <p:cNvSpPr>
            <a:spLocks noGrp="1" noChangeArrowheads="1"/>
          </p:cNvSpPr>
          <p:nvPr>
            <p:ph type="title" idx="4294967295"/>
          </p:nvPr>
        </p:nvSpPr>
        <p:spPr>
          <a:xfrm>
            <a:off x="457200" y="338138"/>
            <a:ext cx="8229600" cy="1252537"/>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a:solidFill>
                  <a:srgbClr val="FFFFFF"/>
                </a:solidFill>
              </a:rPr>
              <a:t>Why choose Jeopardy!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idx="10"/>
          </p:nvPr>
        </p:nvSpPr>
        <p:spPr/>
        <p:txBody>
          <a:bodyPr/>
          <a:lstStyle/>
          <a:p>
            <a:r>
              <a:rPr lang="en-US" smtClean="0"/>
              <a:t>2/25/13</a:t>
            </a:r>
            <a:endParaRPr lang="en-US"/>
          </a:p>
        </p:txBody>
      </p:sp>
      <p:pic>
        <p:nvPicPr>
          <p:cNvPr id="12" name="Picture 11" descr="Screen Shot 2013-02-27 at 1.26.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143000"/>
            <a:ext cx="6845300" cy="5080000"/>
          </a:xfrm>
          <a:prstGeom prst="rect">
            <a:avLst/>
          </a:prstGeom>
        </p:spPr>
      </p:pic>
    </p:spTree>
    <p:extLst>
      <p:ext uri="{BB962C8B-B14F-4D97-AF65-F5344CB8AC3E}">
        <p14:creationId xmlns:p14="http://schemas.microsoft.com/office/powerpoint/2010/main" val="34553297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85800" y="2743200"/>
            <a:ext cx="3200400" cy="300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SimSun" charset="0"/>
                <a:cs typeface="SimSun" charset="0"/>
              </a:defRPr>
            </a:lvl1pPr>
            <a:lvl2pPr>
              <a:tabLst>
                <a:tab pos="723900" algn="l"/>
                <a:tab pos="1447800" algn="l"/>
                <a:tab pos="2171700" algn="l"/>
                <a:tab pos="2895600" algn="l"/>
              </a:tabLst>
              <a:defRPr>
                <a:solidFill>
                  <a:srgbClr val="000000"/>
                </a:solidFill>
                <a:latin typeface="Arial" charset="0"/>
                <a:ea typeface="SimSun" charset="0"/>
                <a:cs typeface="SimSun" charset="0"/>
              </a:defRPr>
            </a:lvl2pPr>
            <a:lvl3pPr>
              <a:tabLst>
                <a:tab pos="723900" algn="l"/>
                <a:tab pos="1447800" algn="l"/>
                <a:tab pos="2171700" algn="l"/>
                <a:tab pos="2895600" algn="l"/>
              </a:tabLst>
              <a:defRPr>
                <a:solidFill>
                  <a:srgbClr val="000000"/>
                </a:solidFill>
                <a:latin typeface="Arial" charset="0"/>
                <a:ea typeface="SimSun" charset="0"/>
                <a:cs typeface="SimSun" charset="0"/>
              </a:defRPr>
            </a:lvl3pPr>
            <a:lvl4pPr>
              <a:tabLst>
                <a:tab pos="723900" algn="l"/>
                <a:tab pos="1447800" algn="l"/>
                <a:tab pos="2171700" algn="l"/>
                <a:tab pos="2895600" algn="l"/>
              </a:tabLst>
              <a:defRPr>
                <a:solidFill>
                  <a:srgbClr val="000000"/>
                </a:solidFill>
                <a:latin typeface="Arial" charset="0"/>
                <a:ea typeface="SimSun" charset="0"/>
                <a:cs typeface="SimSun" charset="0"/>
              </a:defRPr>
            </a:lvl4pPr>
            <a:lvl5pPr>
              <a:tabLst>
                <a:tab pos="723900" algn="l"/>
                <a:tab pos="1447800" algn="l"/>
                <a:tab pos="2171700" algn="l"/>
                <a:tab pos="28956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SimSun" charset="0"/>
                <a:cs typeface="SimSun" charset="0"/>
              </a:defRPr>
            </a:lvl9pPr>
          </a:lstStyle>
          <a:p>
            <a:pPr hangingPunct="1">
              <a:lnSpc>
                <a:spcPct val="100000"/>
              </a:lnSpc>
              <a:spcBef>
                <a:spcPts val="488"/>
              </a:spcBef>
              <a:spcAft>
                <a:spcPts val="1425"/>
              </a:spcAft>
            </a:pPr>
            <a:r>
              <a:rPr lang="en-US" sz="1600" b="1" dirty="0" smtClean="0">
                <a:solidFill>
                  <a:srgbClr val="073E87"/>
                </a:solidFill>
                <a:latin typeface="Candara" charset="0"/>
              </a:rPr>
              <a:t>Question Classification: </a:t>
            </a:r>
            <a:r>
              <a:rPr lang="en-US" sz="1600" b="1" dirty="0" smtClean="0">
                <a:solidFill>
                  <a:srgbClr val="FF0000"/>
                </a:solidFill>
                <a:latin typeface="Candara" charset="0"/>
              </a:rPr>
              <a:t>Decomposition Question</a:t>
            </a:r>
          </a:p>
          <a:p>
            <a:pPr hangingPunct="1">
              <a:lnSpc>
                <a:spcPct val="100000"/>
              </a:lnSpc>
              <a:spcBef>
                <a:spcPts val="488"/>
              </a:spcBef>
              <a:spcAft>
                <a:spcPts val="1425"/>
              </a:spcAft>
            </a:pPr>
            <a:r>
              <a:rPr lang="en-US" sz="1600" b="1" dirty="0" smtClean="0">
                <a:solidFill>
                  <a:srgbClr val="073E87"/>
                </a:solidFill>
                <a:latin typeface="Candara" charset="0"/>
              </a:rPr>
              <a:t>Category</a:t>
            </a:r>
            <a:r>
              <a:rPr lang="en-US" sz="1600" dirty="0">
                <a:solidFill>
                  <a:srgbClr val="073E87"/>
                </a:solidFill>
                <a:latin typeface="Candara" charset="0"/>
              </a:rPr>
              <a:t>: “Rap” Sheet</a:t>
            </a:r>
          </a:p>
          <a:p>
            <a:pPr hangingPunct="1">
              <a:lnSpc>
                <a:spcPct val="100000"/>
              </a:lnSpc>
              <a:spcBef>
                <a:spcPts val="488"/>
              </a:spcBef>
              <a:spcAft>
                <a:spcPts val="1425"/>
              </a:spcAft>
            </a:pPr>
            <a:r>
              <a:rPr lang="en-US" sz="1600" b="1" dirty="0">
                <a:solidFill>
                  <a:srgbClr val="073E87"/>
                </a:solidFill>
                <a:latin typeface="Candara" charset="0"/>
              </a:rPr>
              <a:t>Clue</a:t>
            </a:r>
            <a:r>
              <a:rPr lang="en-US" sz="1600" dirty="0">
                <a:solidFill>
                  <a:srgbClr val="073E87"/>
                </a:solidFill>
                <a:latin typeface="Candara" charset="0"/>
              </a:rPr>
              <a:t>: This archaic term for a mischievous or annoying child can also mean a rogue or scamp.</a:t>
            </a:r>
          </a:p>
          <a:p>
            <a:pPr hangingPunct="1">
              <a:lnSpc>
                <a:spcPct val="100000"/>
              </a:lnSpc>
              <a:spcBef>
                <a:spcPts val="488"/>
              </a:spcBef>
              <a:spcAft>
                <a:spcPts val="1425"/>
              </a:spcAft>
            </a:pPr>
            <a:r>
              <a:rPr lang="en-US" sz="1600" b="1" dirty="0" err="1">
                <a:solidFill>
                  <a:srgbClr val="073E87"/>
                </a:solidFill>
                <a:latin typeface="Candara" charset="0"/>
              </a:rPr>
              <a:t>Subclue</a:t>
            </a:r>
            <a:r>
              <a:rPr lang="en-US" sz="1600" dirty="0">
                <a:solidFill>
                  <a:srgbClr val="073E87"/>
                </a:solidFill>
                <a:latin typeface="Candara" charset="0"/>
              </a:rPr>
              <a:t> 1: This archaic term for a mischievous or annoying child.</a:t>
            </a:r>
          </a:p>
          <a:p>
            <a:pPr hangingPunct="1">
              <a:lnSpc>
                <a:spcPct val="100000"/>
              </a:lnSpc>
              <a:spcBef>
                <a:spcPts val="488"/>
              </a:spcBef>
              <a:spcAft>
                <a:spcPts val="1425"/>
              </a:spcAft>
            </a:pPr>
            <a:r>
              <a:rPr lang="en-US" sz="1600" b="1" dirty="0" err="1">
                <a:solidFill>
                  <a:srgbClr val="073E87"/>
                </a:solidFill>
                <a:latin typeface="Candara" charset="0"/>
              </a:rPr>
              <a:t>Subclue</a:t>
            </a:r>
            <a:r>
              <a:rPr lang="en-US" sz="1600" dirty="0">
                <a:solidFill>
                  <a:srgbClr val="073E87"/>
                </a:solidFill>
                <a:latin typeface="Candara" charset="0"/>
              </a:rPr>
              <a:t> 2:  This term can also mean a rogue or scamp.</a:t>
            </a:r>
          </a:p>
          <a:p>
            <a:pPr hangingPunct="1">
              <a:lnSpc>
                <a:spcPct val="100000"/>
              </a:lnSpc>
              <a:spcBef>
                <a:spcPts val="488"/>
              </a:spcBef>
              <a:spcAft>
                <a:spcPts val="1425"/>
              </a:spcAft>
            </a:pPr>
            <a:r>
              <a:rPr lang="en-US" sz="1600" b="1" dirty="0">
                <a:solidFill>
                  <a:srgbClr val="073E87"/>
                </a:solidFill>
                <a:latin typeface="Candara" charset="0"/>
              </a:rPr>
              <a:t>Answer</a:t>
            </a:r>
            <a:r>
              <a:rPr lang="en-US" sz="1600" dirty="0">
                <a:solidFill>
                  <a:srgbClr val="073E87"/>
                </a:solidFill>
                <a:latin typeface="Candara" charset="0"/>
              </a:rPr>
              <a:t>: Rapscallion</a:t>
            </a:r>
          </a:p>
        </p:txBody>
      </p:sp>
      <p:sp>
        <p:nvSpPr>
          <p:cNvPr id="13314" name="Rectangle 2"/>
          <p:cNvSpPr>
            <a:spLocks noGrp="1" noChangeArrowheads="1"/>
          </p:cNvSpPr>
          <p:nvPr>
            <p:ph type="title" idx="4294967295"/>
          </p:nvPr>
        </p:nvSpPr>
        <p:spPr>
          <a:xfrm>
            <a:off x="457200" y="338138"/>
            <a:ext cx="8229600" cy="1252537"/>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a:solidFill>
                  <a:srgbClr val="FFFFFF"/>
                </a:solidFill>
              </a:rPr>
              <a:t>Examples of Jeopardy Questions</a:t>
            </a:r>
          </a:p>
        </p:txBody>
      </p:sp>
      <p:sp>
        <p:nvSpPr>
          <p:cNvPr id="13315" name="Rectangle 3"/>
          <p:cNvSpPr>
            <a:spLocks noChangeArrowheads="1"/>
          </p:cNvSpPr>
          <p:nvPr/>
        </p:nvSpPr>
        <p:spPr bwMode="auto">
          <a:xfrm>
            <a:off x="5334000" y="2819400"/>
            <a:ext cx="2660650" cy="3784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hangingPunct="1">
              <a:lnSpc>
                <a:spcPct val="100000"/>
              </a:lnSpc>
              <a:tabLst>
                <a:tab pos="723900" algn="l"/>
                <a:tab pos="1447800" algn="l"/>
                <a:tab pos="2171700" algn="l"/>
              </a:tabLst>
            </a:pPr>
            <a:r>
              <a:rPr lang="en-US" sz="1600" b="1" dirty="0" smtClean="0">
                <a:solidFill>
                  <a:srgbClr val="073E87"/>
                </a:solidFill>
                <a:latin typeface="Candara" charset="0"/>
              </a:rPr>
              <a:t>Question Classification:</a:t>
            </a:r>
          </a:p>
          <a:p>
            <a:pPr hangingPunct="1">
              <a:lnSpc>
                <a:spcPct val="100000"/>
              </a:lnSpc>
              <a:tabLst>
                <a:tab pos="723900" algn="l"/>
                <a:tab pos="1447800" algn="l"/>
                <a:tab pos="2171700" algn="l"/>
              </a:tabLst>
            </a:pPr>
            <a:r>
              <a:rPr lang="en-US" sz="1600" b="1" dirty="0" smtClean="0">
                <a:solidFill>
                  <a:srgbClr val="FF0000"/>
                </a:solidFill>
                <a:latin typeface="Candara" charset="0"/>
              </a:rPr>
              <a:t>Puzzle</a:t>
            </a:r>
          </a:p>
          <a:p>
            <a:pPr hangingPunct="1">
              <a:lnSpc>
                <a:spcPct val="100000"/>
              </a:lnSpc>
              <a:tabLst>
                <a:tab pos="723900" algn="l"/>
                <a:tab pos="1447800" algn="l"/>
                <a:tab pos="2171700" algn="l"/>
              </a:tabLst>
            </a:pPr>
            <a:endParaRPr lang="en-US" sz="1600" b="1" dirty="0" smtClean="0">
              <a:solidFill>
                <a:srgbClr val="FF0000"/>
              </a:solidFill>
              <a:latin typeface="Candara" charset="0"/>
            </a:endParaRPr>
          </a:p>
          <a:p>
            <a:pPr hangingPunct="1">
              <a:lnSpc>
                <a:spcPct val="100000"/>
              </a:lnSpc>
              <a:tabLst>
                <a:tab pos="723900" algn="l"/>
                <a:tab pos="1447800" algn="l"/>
                <a:tab pos="2171700" algn="l"/>
              </a:tabLst>
            </a:pPr>
            <a:r>
              <a:rPr lang="en-US" sz="1600" b="1" dirty="0" smtClean="0">
                <a:solidFill>
                  <a:srgbClr val="073E87"/>
                </a:solidFill>
                <a:latin typeface="Candara" charset="0"/>
              </a:rPr>
              <a:t>Category</a:t>
            </a:r>
            <a:r>
              <a:rPr lang="en-US" sz="1600" dirty="0">
                <a:solidFill>
                  <a:srgbClr val="073E87"/>
                </a:solidFill>
                <a:latin typeface="Candara" charset="0"/>
              </a:rPr>
              <a:t>: Rhyme Time</a:t>
            </a:r>
          </a:p>
          <a:p>
            <a:pPr hangingPunct="1">
              <a:lnSpc>
                <a:spcPct val="100000"/>
              </a:lnSpc>
              <a:tabLst>
                <a:tab pos="723900" algn="l"/>
                <a:tab pos="1447800" algn="l"/>
                <a:tab pos="2171700" algn="l"/>
              </a:tabLst>
            </a:pPr>
            <a:endParaRPr lang="en-US" sz="1600" dirty="0">
              <a:solidFill>
                <a:srgbClr val="073E87"/>
              </a:solidFill>
              <a:latin typeface="Candara" charset="0"/>
            </a:endParaRPr>
          </a:p>
          <a:p>
            <a:pPr hangingPunct="1">
              <a:lnSpc>
                <a:spcPct val="100000"/>
              </a:lnSpc>
              <a:tabLst>
                <a:tab pos="723900" algn="l"/>
                <a:tab pos="1447800" algn="l"/>
                <a:tab pos="2171700" algn="l"/>
              </a:tabLst>
            </a:pPr>
            <a:r>
              <a:rPr lang="en-US" sz="1600" b="1" dirty="0">
                <a:solidFill>
                  <a:srgbClr val="073E87"/>
                </a:solidFill>
                <a:latin typeface="Candara" charset="0"/>
              </a:rPr>
              <a:t>Clue</a:t>
            </a:r>
            <a:r>
              <a:rPr lang="en-US" sz="1600" dirty="0">
                <a:solidFill>
                  <a:srgbClr val="073E87"/>
                </a:solidFill>
                <a:latin typeface="Candara" charset="0"/>
              </a:rPr>
              <a:t>: It’s where Pele stores his ball.</a:t>
            </a:r>
          </a:p>
          <a:p>
            <a:pPr hangingPunct="1">
              <a:lnSpc>
                <a:spcPct val="100000"/>
              </a:lnSpc>
              <a:tabLst>
                <a:tab pos="723900" algn="l"/>
                <a:tab pos="1447800" algn="l"/>
                <a:tab pos="2171700" algn="l"/>
              </a:tabLst>
            </a:pPr>
            <a:endParaRPr lang="en-US" sz="1600" dirty="0">
              <a:solidFill>
                <a:srgbClr val="073E87"/>
              </a:solidFill>
              <a:latin typeface="Candara" charset="0"/>
            </a:endParaRPr>
          </a:p>
          <a:p>
            <a:pPr hangingPunct="1">
              <a:lnSpc>
                <a:spcPct val="100000"/>
              </a:lnSpc>
              <a:tabLst>
                <a:tab pos="723900" algn="l"/>
                <a:tab pos="1447800" algn="l"/>
                <a:tab pos="2171700" algn="l"/>
              </a:tabLst>
            </a:pPr>
            <a:r>
              <a:rPr lang="en-US" sz="1600" b="1" dirty="0" err="1">
                <a:solidFill>
                  <a:srgbClr val="073E87"/>
                </a:solidFill>
                <a:latin typeface="Candara" charset="0"/>
              </a:rPr>
              <a:t>Subclue</a:t>
            </a:r>
            <a:r>
              <a:rPr lang="en-US" sz="1600" dirty="0">
                <a:solidFill>
                  <a:srgbClr val="073E87"/>
                </a:solidFill>
                <a:latin typeface="Candara" charset="0"/>
              </a:rPr>
              <a:t> 1: </a:t>
            </a:r>
            <a:r>
              <a:rPr lang="en-US" sz="1600" dirty="0" smtClean="0">
                <a:solidFill>
                  <a:srgbClr val="073E87"/>
                </a:solidFill>
                <a:latin typeface="Candara" charset="0"/>
              </a:rPr>
              <a:t>Pete </a:t>
            </a:r>
            <a:r>
              <a:rPr lang="en-US" sz="1600" dirty="0">
                <a:solidFill>
                  <a:srgbClr val="073E87"/>
                </a:solidFill>
                <a:latin typeface="Candara" charset="0"/>
              </a:rPr>
              <a:t>ball (soccer)</a:t>
            </a:r>
          </a:p>
          <a:p>
            <a:pPr hangingPunct="1">
              <a:lnSpc>
                <a:spcPct val="100000"/>
              </a:lnSpc>
              <a:tabLst>
                <a:tab pos="723900" algn="l"/>
                <a:tab pos="1447800" algn="l"/>
                <a:tab pos="2171700" algn="l"/>
              </a:tabLst>
            </a:pPr>
            <a:endParaRPr lang="en-US" sz="1600" dirty="0">
              <a:solidFill>
                <a:srgbClr val="073E87"/>
              </a:solidFill>
              <a:latin typeface="Candara" charset="0"/>
            </a:endParaRPr>
          </a:p>
          <a:p>
            <a:pPr hangingPunct="1">
              <a:lnSpc>
                <a:spcPct val="100000"/>
              </a:lnSpc>
              <a:tabLst>
                <a:tab pos="723900" algn="l"/>
                <a:tab pos="1447800" algn="l"/>
                <a:tab pos="2171700" algn="l"/>
              </a:tabLst>
            </a:pPr>
            <a:r>
              <a:rPr lang="en-US" sz="1600" b="1" dirty="0" err="1">
                <a:solidFill>
                  <a:srgbClr val="073E87"/>
                </a:solidFill>
                <a:latin typeface="Candara" charset="0"/>
              </a:rPr>
              <a:t>Subclue</a:t>
            </a:r>
            <a:r>
              <a:rPr lang="en-US" sz="1600" dirty="0">
                <a:solidFill>
                  <a:srgbClr val="073E87"/>
                </a:solidFill>
                <a:latin typeface="Candara" charset="0"/>
              </a:rPr>
              <a:t> 2: where store (cabinet, drawer, locker, and</a:t>
            </a:r>
          </a:p>
          <a:p>
            <a:pPr hangingPunct="1">
              <a:lnSpc>
                <a:spcPct val="100000"/>
              </a:lnSpc>
              <a:tabLst>
                <a:tab pos="723900" algn="l"/>
                <a:tab pos="1447800" algn="l"/>
                <a:tab pos="2171700" algn="l"/>
              </a:tabLst>
            </a:pPr>
            <a:r>
              <a:rPr lang="en-US" sz="1600" dirty="0">
                <a:solidFill>
                  <a:srgbClr val="073E87"/>
                </a:solidFill>
                <a:latin typeface="Candara" charset="0"/>
              </a:rPr>
              <a:t>so on)</a:t>
            </a:r>
          </a:p>
          <a:p>
            <a:pPr hangingPunct="1">
              <a:lnSpc>
                <a:spcPct val="100000"/>
              </a:lnSpc>
              <a:tabLst>
                <a:tab pos="723900" algn="l"/>
                <a:tab pos="1447800" algn="l"/>
                <a:tab pos="2171700" algn="l"/>
              </a:tabLst>
            </a:pPr>
            <a:endParaRPr lang="en-US" sz="1600" dirty="0">
              <a:solidFill>
                <a:srgbClr val="073E87"/>
              </a:solidFill>
              <a:latin typeface="Candara" charset="0"/>
            </a:endParaRPr>
          </a:p>
          <a:p>
            <a:pPr hangingPunct="1">
              <a:lnSpc>
                <a:spcPct val="100000"/>
              </a:lnSpc>
              <a:tabLst>
                <a:tab pos="723900" algn="l"/>
                <a:tab pos="1447800" algn="l"/>
                <a:tab pos="2171700" algn="l"/>
              </a:tabLst>
            </a:pPr>
            <a:r>
              <a:rPr lang="en-US" sz="1600" b="1" dirty="0">
                <a:solidFill>
                  <a:srgbClr val="073E87"/>
                </a:solidFill>
                <a:latin typeface="Candara" charset="0"/>
              </a:rPr>
              <a:t>Answer</a:t>
            </a:r>
            <a:r>
              <a:rPr lang="en-US" sz="1600" dirty="0">
                <a:solidFill>
                  <a:srgbClr val="073E87"/>
                </a:solidFill>
                <a:latin typeface="Candara" charset="0"/>
              </a:rPr>
              <a:t>: soccer locker</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288" y="3265488"/>
            <a:ext cx="2470150" cy="2435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8" name="Text Box 2"/>
          <p:cNvSpPr txBox="1">
            <a:spLocks noChangeArrowheads="1"/>
          </p:cNvSpPr>
          <p:nvPr/>
        </p:nvSpPr>
        <p:spPr bwMode="auto">
          <a:xfrm>
            <a:off x="293688" y="2689225"/>
            <a:ext cx="6324600" cy="344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273050" indent="-27305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0"/>
                <a:cs typeface="SimSun" charset="0"/>
              </a:defRPr>
            </a:lvl1pPr>
            <a:lvl2pPr marL="576263" indent="-27305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0"/>
                <a:cs typeface="SimSun"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0"/>
                <a:cs typeface="SimSun"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0"/>
                <a:cs typeface="SimSun"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0"/>
                <a:cs typeface="SimSun" charset="0"/>
              </a:defRPr>
            </a:lvl9pPr>
          </a:lstStyle>
          <a:p>
            <a:pPr hangingPunct="1">
              <a:lnSpc>
                <a:spcPct val="100000"/>
              </a:lnSpc>
              <a:spcBef>
                <a:spcPts val="488"/>
              </a:spcBef>
              <a:spcAft>
                <a:spcPts val="1425"/>
              </a:spcAft>
              <a:buClr>
                <a:srgbClr val="31B6FD"/>
              </a:buClr>
              <a:buFont typeface="Symbol" charset="0"/>
              <a:buChar char=""/>
            </a:pPr>
            <a:r>
              <a:rPr lang="en-US" sz="2400">
                <a:solidFill>
                  <a:srgbClr val="073E87"/>
                </a:solidFill>
                <a:latin typeface="Candara" charset="0"/>
              </a:rPr>
              <a:t>10 refridgerator sized system</a:t>
            </a:r>
          </a:p>
          <a:p>
            <a:pPr hangingPunct="1">
              <a:lnSpc>
                <a:spcPct val="100000"/>
              </a:lnSpc>
              <a:spcBef>
                <a:spcPts val="488"/>
              </a:spcBef>
              <a:spcAft>
                <a:spcPts val="1425"/>
              </a:spcAft>
              <a:buClr>
                <a:srgbClr val="31B6FD"/>
              </a:buClr>
              <a:buFont typeface="Symbol" charset="0"/>
              <a:buChar char=""/>
            </a:pPr>
            <a:r>
              <a:rPr lang="en-US" sz="2400">
                <a:solidFill>
                  <a:srgbClr val="073E87"/>
                </a:solidFill>
                <a:latin typeface="Candara" charset="0"/>
              </a:rPr>
              <a:t>92 POWER750 systems</a:t>
            </a:r>
          </a:p>
          <a:p>
            <a:pPr lvl="1" hangingPunct="1">
              <a:lnSpc>
                <a:spcPct val="100000"/>
              </a:lnSpc>
              <a:spcBef>
                <a:spcPts val="438"/>
              </a:spcBef>
              <a:spcAft>
                <a:spcPts val="1425"/>
              </a:spcAft>
              <a:buClr>
                <a:srgbClr val="31B6FD"/>
              </a:buClr>
              <a:buFont typeface="Symbol" charset="0"/>
              <a:buChar char=""/>
            </a:pPr>
            <a:r>
              <a:rPr lang="en-US" sz="2200">
                <a:solidFill>
                  <a:srgbClr val="073E87"/>
                </a:solidFill>
                <a:latin typeface="Candara" charset="0"/>
              </a:rPr>
              <a:t>4 Power7 processors: 8 core, 4 SMT threads</a:t>
            </a:r>
          </a:p>
          <a:p>
            <a:pPr hangingPunct="1">
              <a:lnSpc>
                <a:spcPct val="100000"/>
              </a:lnSpc>
              <a:spcBef>
                <a:spcPts val="488"/>
              </a:spcBef>
              <a:spcAft>
                <a:spcPts val="1425"/>
              </a:spcAft>
              <a:buClr>
                <a:srgbClr val="31B6FD"/>
              </a:buClr>
              <a:buFont typeface="Symbol" charset="0"/>
              <a:buChar char=""/>
            </a:pPr>
            <a:r>
              <a:rPr lang="en-US" sz="2400">
                <a:solidFill>
                  <a:srgbClr val="073E87"/>
                </a:solidFill>
                <a:latin typeface="Candara" charset="0"/>
              </a:rPr>
              <a:t>15 Terabytes of memory used for Jeopardy game</a:t>
            </a:r>
          </a:p>
          <a:p>
            <a:pPr hangingPunct="1">
              <a:lnSpc>
                <a:spcPct val="100000"/>
              </a:lnSpc>
              <a:spcBef>
                <a:spcPts val="488"/>
              </a:spcBef>
              <a:spcAft>
                <a:spcPts val="1425"/>
              </a:spcAft>
              <a:buClr>
                <a:srgbClr val="31B6FD"/>
              </a:buClr>
              <a:buFont typeface="Symbol" charset="0"/>
              <a:buChar char=""/>
            </a:pPr>
            <a:r>
              <a:rPr lang="en-US" sz="2400">
                <a:solidFill>
                  <a:srgbClr val="073E87"/>
                </a:solidFill>
                <a:latin typeface="Candara" charset="0"/>
              </a:rPr>
              <a:t>Each Power7 is linked via cable to every other Power7 system. Fiber cables are used to link to hardware, stable storage</a:t>
            </a:r>
          </a:p>
          <a:p>
            <a:pPr hangingPunct="1">
              <a:lnSpc>
                <a:spcPct val="100000"/>
              </a:lnSpc>
              <a:spcBef>
                <a:spcPts val="488"/>
              </a:spcBef>
              <a:spcAft>
                <a:spcPts val="1425"/>
              </a:spcAft>
              <a:buClrTx/>
              <a:buSzTx/>
              <a:buFontTx/>
              <a:buNone/>
            </a:pPr>
            <a:endParaRPr lang="en-US" sz="2400">
              <a:solidFill>
                <a:srgbClr val="073E87"/>
              </a:solidFill>
              <a:latin typeface="Candara" charset="0"/>
            </a:endParaRPr>
          </a:p>
        </p:txBody>
      </p:sp>
      <p:sp>
        <p:nvSpPr>
          <p:cNvPr id="14339" name="Rectangle 3"/>
          <p:cNvSpPr>
            <a:spLocks noGrp="1" noChangeArrowheads="1"/>
          </p:cNvSpPr>
          <p:nvPr>
            <p:ph type="title" idx="4294967295"/>
          </p:nvPr>
        </p:nvSpPr>
        <p:spPr>
          <a:xfrm>
            <a:off x="457200" y="338138"/>
            <a:ext cx="8229600" cy="1252537"/>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a:solidFill>
                  <a:srgbClr val="FFFFFF"/>
                </a:solidFill>
              </a:rPr>
              <a:t>Watson Hardware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ndara"/>
        <a:ea typeface="SimSun"/>
        <a:cs typeface="SimSun"/>
      </a:majorFont>
      <a:minorFont>
        <a:latin typeface="Candara"/>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SimSun" charset="0"/>
            <a:cs typeface="SimSu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SimSun" charset="0"/>
            <a:cs typeface="SimSu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ndara"/>
        <a:ea typeface="SimSun"/>
        <a:cs typeface="SimSun"/>
      </a:majorFont>
      <a:minorFont>
        <a:latin typeface="Candara"/>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SimSun" charset="0"/>
            <a:cs typeface="SimSu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SimSun" charset="0"/>
            <a:cs typeface="SimSu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ndara"/>
        <a:ea typeface="SimSun"/>
        <a:cs typeface="SimSun"/>
      </a:majorFont>
      <a:minorFont>
        <a:latin typeface="Candara"/>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SimSun" charset="0"/>
            <a:cs typeface="SimSu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SimSun" charset="0"/>
            <a:cs typeface="SimSu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ndara"/>
        <a:ea typeface="SimSun"/>
        <a:cs typeface="SimSun"/>
      </a:majorFont>
      <a:minorFont>
        <a:latin typeface="Candara"/>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SimSun" charset="0"/>
            <a:cs typeface="SimSu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SimSun" charset="0"/>
            <a:cs typeface="SimSu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1779</TotalTime>
  <Words>1629</Words>
  <Application>Microsoft Macintosh PowerPoint</Application>
  <PresentationFormat>On-screen Show (4:3)</PresentationFormat>
  <Paragraphs>184</Paragraphs>
  <Slides>30</Slides>
  <Notes>23</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Office Theme</vt:lpstr>
      <vt:lpstr>Office Theme</vt:lpstr>
      <vt:lpstr>Office Theme</vt:lpstr>
      <vt:lpstr>Office Theme</vt:lpstr>
      <vt:lpstr>WATSON</vt:lpstr>
      <vt:lpstr>Overview</vt:lpstr>
      <vt:lpstr>Introduction</vt:lpstr>
      <vt:lpstr>What is Jeopardy!</vt:lpstr>
      <vt:lpstr>PowerPoint Presentation</vt:lpstr>
      <vt:lpstr>Why choose Jeopardy!</vt:lpstr>
      <vt:lpstr>PowerPoint Presentation</vt:lpstr>
      <vt:lpstr>Examples of Jeopardy Questions</vt:lpstr>
      <vt:lpstr>Watson Hardware</vt:lpstr>
      <vt:lpstr>Watson Hardware</vt:lpstr>
      <vt:lpstr>PowerPoint Presentation</vt:lpstr>
      <vt:lpstr>Foundation</vt:lpstr>
      <vt:lpstr>Slot Grammar</vt:lpstr>
      <vt:lpstr>PowerPoint Presentation</vt:lpstr>
      <vt:lpstr>Rules Based Analysis</vt:lpstr>
      <vt:lpstr>Focus</vt:lpstr>
      <vt:lpstr>Lexical Answer Types (LAT)</vt:lpstr>
      <vt:lpstr>PowerPoint Presentation</vt:lpstr>
      <vt:lpstr>Question Classification</vt:lpstr>
      <vt:lpstr>Question Sections (QSections)</vt:lpstr>
      <vt:lpstr>Answer Generation</vt:lpstr>
      <vt:lpstr>Hypothesis Generation</vt:lpstr>
      <vt:lpstr>Soft Filtering</vt:lpstr>
      <vt:lpstr>Evidence Retrieval</vt:lpstr>
      <vt:lpstr>Scoring</vt:lpstr>
      <vt:lpstr>PowerPoint Presentation</vt:lpstr>
      <vt:lpstr>Ranking &amp; Determining Confidence</vt:lpstr>
      <vt:lpstr>Watson in the Medical Field</vt:lpstr>
      <vt:lpstr>Aside: The Effectiveness of Data</vt:lpstr>
      <vt:lpstr>Food for Thought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WATSON</dc:title>
  <cp:lastModifiedBy>Vera Kutsenko</cp:lastModifiedBy>
  <cp:revision>29</cp:revision>
  <cp:lastPrinted>1601-01-01T00:00:00Z</cp:lastPrinted>
  <dcterms:created xsi:type="dcterms:W3CDTF">1601-01-01T00:00:00Z</dcterms:created>
  <dcterms:modified xsi:type="dcterms:W3CDTF">2013-02-28T01:19:28Z</dcterms:modified>
</cp:coreProperties>
</file>